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270" r:id="rId2"/>
    <p:sldId id="288" r:id="rId3"/>
    <p:sldId id="272" r:id="rId4"/>
    <p:sldId id="291" r:id="rId5"/>
    <p:sldId id="281" r:id="rId6"/>
    <p:sldId id="290" r:id="rId7"/>
    <p:sldId id="282" r:id="rId8"/>
    <p:sldId id="289" r:id="rId9"/>
    <p:sldId id="292" r:id="rId10"/>
    <p:sldId id="283" r:id="rId11"/>
    <p:sldId id="294" r:id="rId12"/>
    <p:sldId id="293" r:id="rId13"/>
    <p:sldId id="295" r:id="rId14"/>
    <p:sldId id="298" r:id="rId15"/>
    <p:sldId id="284" r:id="rId16"/>
    <p:sldId id="296" r:id="rId17"/>
    <p:sldId id="273" r:id="rId18"/>
    <p:sldId id="274" r:id="rId19"/>
    <p:sldId id="285" r:id="rId20"/>
    <p:sldId id="275" r:id="rId21"/>
    <p:sldId id="263" r:id="rId22"/>
    <p:sldId id="256" r:id="rId23"/>
    <p:sldId id="258" r:id="rId24"/>
    <p:sldId id="264" r:id="rId25"/>
    <p:sldId id="262" r:id="rId26"/>
    <p:sldId id="267" r:id="rId27"/>
    <p:sldId id="266" r:id="rId28"/>
    <p:sldId id="265" r:id="rId29"/>
    <p:sldId id="259" r:id="rId30"/>
    <p:sldId id="261" r:id="rId31"/>
    <p:sldId id="279" r:id="rId32"/>
    <p:sldId id="299" r:id="rId33"/>
    <p:sldId id="280" r:id="rId34"/>
    <p:sldId id="300" r:id="rId35"/>
    <p:sldId id="271" r:id="rId36"/>
    <p:sldId id="276" r:id="rId37"/>
    <p:sldId id="268" r:id="rId38"/>
    <p:sldId id="277" r:id="rId39"/>
    <p:sldId id="278" r:id="rId40"/>
    <p:sldId id="301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721" autoAdjust="0"/>
    <p:restoredTop sz="94660"/>
  </p:normalViewPr>
  <p:slideViewPr>
    <p:cSldViewPr>
      <p:cViewPr varScale="1">
        <p:scale>
          <a:sx n="50" d="100"/>
          <a:sy n="50" d="100"/>
        </p:scale>
        <p:origin x="-103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96FC55-65FB-417C-8B01-633A71DA6C93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E8F6E-A0F5-4FC5-815B-C62DA0E9DE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8664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E8F6E-A0F5-4FC5-815B-C62DA0E9DE45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6758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6755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3223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9161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6743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8044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3105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6086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9537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4954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3455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3942758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4594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927344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4478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31285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7461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5930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9.jpeg"/><Relationship Id="rId7" Type="http://schemas.microsoft.com/office/2007/relationships/hdphoto" Target="../media/hdphoto1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3304" y="404664"/>
            <a:ext cx="8350696" cy="352839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  <a:ea typeface="Times New Roman"/>
              </a:rPr>
              <a:t>Особенности сестринского ухода за тяжелобольными и обездвиженными пациентами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/>
        </p:nvSpPr>
        <p:spPr>
          <a:xfrm>
            <a:off x="6288051" y="4653136"/>
            <a:ext cx="2880320" cy="9361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/>
              <a:t>Преподаватель: </a:t>
            </a:r>
            <a:r>
              <a:rPr lang="ru-RU" sz="2800" b="1" i="1" dirty="0" smtClean="0">
                <a:latin typeface="Comic Sans MS" panose="030F0702030302020204" pitchFamily="66" charset="0"/>
              </a:rPr>
              <a:t>Мельник О.Н.</a:t>
            </a:r>
            <a:endParaRPr lang="ru-RU" sz="2800" b="1" i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776722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ru-RU" sz="2400" dirty="0" smtClean="0"/>
              <a:t>риск нарушений целостности кожи: 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b="1" i="1" dirty="0" smtClean="0"/>
              <a:t>пролежни, опрелости, инфицирование ран</a:t>
            </a:r>
          </a:p>
        </p:txBody>
      </p:sp>
      <p:pic>
        <p:nvPicPr>
          <p:cNvPr id="4" name="Picture 2" descr="C:\Users\user\Desktop\1111\prolezhni-2-stadi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561609"/>
            <a:ext cx="3113859" cy="2016224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713737"/>
            <a:ext cx="2637199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4426997"/>
            <a:ext cx="3132505" cy="202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241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892480" cy="488690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ru-RU" sz="2300" dirty="0" smtClean="0"/>
              <a:t>риск развития воспалительных изменений в полости рта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1" y="2149884"/>
            <a:ext cx="3500859" cy="22872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91880" y="3194699"/>
            <a:ext cx="3205730" cy="2088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4437112"/>
            <a:ext cx="3036482" cy="201622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568952" cy="704714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2400" dirty="0" smtClean="0"/>
              <a:t>риск изменений со стороны опорно-двигательного аппарата: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b="1" i="1" dirty="0" smtClean="0"/>
              <a:t>                гипотрофия мышц и контрактуры суставов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2852936"/>
            <a:ext cx="2667055" cy="20151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4440" y="4725144"/>
            <a:ext cx="2111097" cy="16550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2852936"/>
            <a:ext cx="2338131" cy="15548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6216" y="4407792"/>
            <a:ext cx="2191356" cy="1643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7810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214422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/>
              <a:t> </a:t>
            </a:r>
            <a:r>
              <a:rPr lang="ru-RU" sz="3100" b="1" i="1" dirty="0" smtClean="0"/>
              <a:t>Профилактика развития контрактур суставов и гипотрофии мышц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998405"/>
            <a:ext cx="7956376" cy="4859595"/>
          </a:xfrm>
        </p:spPr>
        <p:txBody>
          <a:bodyPr>
            <a:noAutofit/>
          </a:bodyPr>
          <a:lstStyle/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ru-RU" sz="1800" dirty="0" smtClean="0"/>
              <a:t>Стимулировать пациента совершать движения, смену положения в постели, применяя специальные приспособления.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ru-RU" sz="1800" dirty="0" smtClean="0"/>
              <a:t>Изменять положение тела пациента в постели каждые 2 часа с учётом биодинамики тела человека, исключив провисание суставов.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ru-RU" sz="1800" dirty="0" smtClean="0"/>
              <a:t>В пределах подвижности суставов выполнять с пациентам пассивные движения, постепенно переходя к активным. Начинать с верхних суставов на одной стороне, опускаться вниз, затем перейти на другую сторону. Не утомлять пациента, количество упражнений 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ru-RU" sz="1800" dirty="0" smtClean="0"/>
              <a:t>Массаж. </a:t>
            </a:r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1360577"/>
            <a:ext cx="5006499" cy="491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  <a:buNone/>
            </a:pPr>
            <a:r>
              <a:rPr lang="ru-RU" sz="2400" b="1" i="1" dirty="0"/>
              <a:t>Сестринские вмешательства:</a:t>
            </a:r>
            <a:endParaRPr lang="ru-RU" sz="2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40768"/>
            <a:ext cx="8715404" cy="792088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ru-RU" sz="2400" dirty="0" smtClean="0"/>
              <a:t>риск дыхательных нарушений: 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b="1" i="1" dirty="0" smtClean="0"/>
              <a:t>застойные явления в легких с возможным развитием пневмонии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144" y="4197636"/>
            <a:ext cx="3168352" cy="21188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2993" y="3717032"/>
            <a:ext cx="2726046" cy="23679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240868"/>
            <a:ext cx="2784309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2506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7143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 smtClean="0"/>
              <a:t>Профилактика застойных явлений в легких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159608"/>
            <a:ext cx="8388424" cy="5657473"/>
          </a:xfrm>
        </p:spPr>
        <p:txBody>
          <a:bodyPr>
            <a:noAutofit/>
          </a:bodyPr>
          <a:lstStyle/>
          <a:p>
            <a:pPr lvl="1"/>
            <a:r>
              <a:rPr lang="ru-RU" sz="1800" dirty="0" smtClean="0"/>
              <a:t>Ежедневно проводить термометрию, оценку общего состояния, дыхания.</a:t>
            </a:r>
          </a:p>
          <a:p>
            <a:pPr lvl="1"/>
            <a:r>
              <a:rPr lang="ru-RU" sz="1800" dirty="0" smtClean="0"/>
              <a:t>Обеспечить оптимальную температуру в помещении, регулярно </a:t>
            </a:r>
            <a:r>
              <a:rPr lang="ru-RU" sz="1800" dirty="0" err="1" smtClean="0"/>
              <a:t>кварцевать</a:t>
            </a:r>
            <a:r>
              <a:rPr lang="ru-RU" sz="1800" dirty="0" smtClean="0"/>
              <a:t>, проветривать исключив сквозняки.</a:t>
            </a:r>
          </a:p>
          <a:p>
            <a:pPr lvl="1"/>
            <a:r>
              <a:rPr lang="ru-RU" sz="1800" dirty="0" smtClean="0"/>
              <a:t>Следить за свободным носовым дыханием пациента.</a:t>
            </a:r>
          </a:p>
          <a:p>
            <a:pPr lvl="1"/>
            <a:r>
              <a:rPr lang="ru-RU" sz="1800" dirty="0" smtClean="0"/>
              <a:t>Стимулировать пациента изменять положение тела и одновременно выполнять дыхательные упражнения.</a:t>
            </a:r>
          </a:p>
          <a:p>
            <a:pPr lvl="1"/>
            <a:r>
              <a:rPr lang="ru-RU" sz="1800" dirty="0" smtClean="0"/>
              <a:t>Применять дренажные положения для стимуляции отхождения мокроты.</a:t>
            </a:r>
          </a:p>
          <a:p>
            <a:pPr lvl="1"/>
            <a:r>
              <a:rPr lang="ru-RU" sz="1800" dirty="0" smtClean="0"/>
              <a:t>Обучать пациента технике кашля: глубокий вдох, задержать дыхание на 2 с., откашляться.</a:t>
            </a:r>
          </a:p>
          <a:p>
            <a:pPr lvl="1"/>
            <a:r>
              <a:rPr lang="ru-RU" sz="1800" dirty="0" smtClean="0"/>
              <a:t>При отсутствии противопоказаний применять вибрационный массаж грудной клетки.</a:t>
            </a:r>
          </a:p>
          <a:p>
            <a:pPr lvl="1"/>
            <a:r>
              <a:rPr lang="ru-RU" sz="1800" dirty="0" smtClean="0"/>
              <a:t>По назначению врача оксигенотерапия,  горчичники и банки на грудную клетку.</a:t>
            </a:r>
          </a:p>
          <a:p>
            <a:pPr lvl="1"/>
            <a:r>
              <a:rPr lang="ru-RU" sz="1800" dirty="0" smtClean="0"/>
              <a:t>Предупреждать метеоризм, следить за регулярным опорожнением кишечника.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726609"/>
            <a:ext cx="50064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i="1" dirty="0"/>
              <a:t>Сестринские вмешательства:</a:t>
            </a:r>
            <a:endParaRPr lang="ru-RU" sz="24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8108" y="1268760"/>
            <a:ext cx="8535892" cy="864096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ru-RU" sz="2400" dirty="0" smtClean="0"/>
              <a:t>риск изменений в сердечно-сосудистой системе: </a:t>
            </a:r>
            <a:endParaRPr lang="en-US" sz="2400" dirty="0" smtClean="0"/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b="1" i="1" dirty="0" smtClean="0"/>
              <a:t>гипотония, ортостатический коллапс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2212060"/>
            <a:ext cx="3540536" cy="3115325"/>
          </a:xfrm>
          <a:prstGeom prst="rect">
            <a:avLst/>
          </a:prstGeom>
        </p:spPr>
      </p:pic>
      <p:pic>
        <p:nvPicPr>
          <p:cNvPr id="5" name="Picture 2" descr="http://community.bestplastic.ru/binfiles/thumbs/300/0000646_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75479" y="4574707"/>
            <a:ext cx="2341113" cy="2114805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7" y="3284984"/>
            <a:ext cx="2753981" cy="186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4983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340768"/>
            <a:ext cx="8820472" cy="936104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ru-RU" sz="2400" dirty="0" smtClean="0"/>
              <a:t>риск нарушений со стороны мочевыделительной системы: </a:t>
            </a:r>
            <a:r>
              <a:rPr lang="ru-RU" sz="2400" b="1" i="1" dirty="0" err="1" smtClean="0"/>
              <a:t>уроинфекция</a:t>
            </a:r>
            <a:r>
              <a:rPr lang="ru-RU" sz="2400" b="1" i="1" dirty="0" smtClean="0"/>
              <a:t>, образование конкрементов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32" y="2410335"/>
            <a:ext cx="2567020" cy="16668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7792" y="2944365"/>
            <a:ext cx="2225972" cy="16694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3259403"/>
            <a:ext cx="2958604" cy="188847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59632" y="5103674"/>
            <a:ext cx="78843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Признаки конкрементов </a:t>
            </a:r>
            <a:r>
              <a:rPr lang="ru-RU" dirty="0"/>
              <a:t>– боль, кровь в моче.</a:t>
            </a:r>
          </a:p>
          <a:p>
            <a:endParaRPr lang="ru-RU" dirty="0"/>
          </a:p>
          <a:p>
            <a:r>
              <a:rPr lang="ru-RU" b="1" dirty="0"/>
              <a:t>Признаки </a:t>
            </a:r>
            <a:r>
              <a:rPr lang="ru-RU" b="1" dirty="0" err="1"/>
              <a:t>уроинфекции</a:t>
            </a:r>
            <a:r>
              <a:rPr lang="ru-RU" dirty="0"/>
              <a:t> – лихорадка, боль и жжение при мочеиспускании, частые позывы, уменьшение отделения мочи, мутная и  концентрированная моча с наличием хлопьев, слизи, крови. </a:t>
            </a:r>
          </a:p>
        </p:txBody>
      </p:sp>
    </p:spTree>
    <p:extLst>
      <p:ext uri="{BB962C8B-B14F-4D97-AF65-F5344CB8AC3E}">
        <p14:creationId xmlns:p14="http://schemas.microsoft.com/office/powerpoint/2010/main" xmlns="" val="1507839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9087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 smtClean="0"/>
              <a:t>Профилактика </a:t>
            </a:r>
            <a:r>
              <a:rPr lang="ru-RU" sz="3200" b="1" i="1" dirty="0" err="1" smtClean="0"/>
              <a:t>уроинфекции</a:t>
            </a:r>
            <a:r>
              <a:rPr lang="ru-RU" sz="3200" b="1" i="1" dirty="0" smtClean="0"/>
              <a:t> и конкрементов в мочевых путях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1658417"/>
            <a:ext cx="7382624" cy="519958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 smtClean="0"/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ru-RU" sz="3200" dirty="0" smtClean="0"/>
              <a:t>Проводить термометрию, оценку общего состояния, осматривать мочу и  по назначению врача собирать ее на исследование.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ru-RU" sz="3200" dirty="0" smtClean="0"/>
              <a:t>Следить за сбалансированным питанием и достаточным употреблением жидкости ( не менее 1,5л в сутки)..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ru-RU" sz="3200" dirty="0" smtClean="0"/>
              <a:t>Регулярно проводить туалет наружных половых органов.</a:t>
            </a:r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ru-RU" sz="3200" dirty="0" smtClean="0"/>
              <a:t>Регулярно проводить смену памперсов, нательного и постельного белья.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1196752"/>
            <a:ext cx="50064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/>
              <a:t>Сестринские вмешательства:</a:t>
            </a:r>
            <a:endParaRPr lang="ru-RU" sz="24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412776"/>
            <a:ext cx="8229600" cy="344674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ru-RU" sz="2400" dirty="0" smtClean="0"/>
              <a:t>риск атонических запоров и метеоризма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8758" y="4149080"/>
            <a:ext cx="4176464" cy="22218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917704"/>
            <a:ext cx="2006898" cy="25297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2420076"/>
            <a:ext cx="2664296" cy="1760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6571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947150"/>
            <a:ext cx="2520280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92933" y="909122"/>
            <a:ext cx="4087179" cy="488690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ru-RU" sz="2400" dirty="0" smtClean="0"/>
              <a:t>риск обезвоживания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9915" y="1757450"/>
            <a:ext cx="2143175" cy="1709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3743" y="2926651"/>
            <a:ext cx="1478693" cy="1081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188" t="64189" r="9730" b="8780"/>
          <a:stretch/>
        </p:blipFill>
        <p:spPr>
          <a:xfrm>
            <a:off x="2762395" y="1938139"/>
            <a:ext cx="1725406" cy="12916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292" y="4398778"/>
            <a:ext cx="3475643" cy="22667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02" t="24706" r="75770" b="37285"/>
          <a:stretch/>
        </p:blipFill>
        <p:spPr>
          <a:xfrm>
            <a:off x="671060" y="4812060"/>
            <a:ext cx="936104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4146703" y="3540140"/>
            <a:ext cx="5006695" cy="24513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7200">
              <a:spcBef>
                <a:spcPts val="0"/>
              </a:spcBef>
              <a:buNone/>
            </a:pPr>
            <a:r>
              <a:rPr lang="ru-RU" sz="2000" dirty="0" smtClean="0"/>
              <a:t>Главные признаки обезвоживания: боль, одышка, аллергия.</a:t>
            </a:r>
          </a:p>
          <a:p>
            <a:pPr marL="0" indent="457200">
              <a:spcBef>
                <a:spcPts val="0"/>
              </a:spcBef>
              <a:buNone/>
            </a:pPr>
            <a:endParaRPr lang="ru-RU" sz="800" dirty="0" smtClean="0"/>
          </a:p>
          <a:p>
            <a:pPr marL="0" indent="457200">
              <a:spcBef>
                <a:spcPts val="0"/>
              </a:spcBef>
              <a:buNone/>
            </a:pPr>
            <a:r>
              <a:rPr lang="ru-RU" sz="2000" dirty="0" smtClean="0"/>
              <a:t>Потеря 10% воды приводит к необратимым изменениям в организме.</a:t>
            </a:r>
          </a:p>
          <a:p>
            <a:pPr marL="0" indent="457200">
              <a:spcBef>
                <a:spcPts val="0"/>
              </a:spcBef>
              <a:buNone/>
            </a:pPr>
            <a:endParaRPr lang="ru-RU" sz="800" dirty="0" smtClean="0"/>
          </a:p>
          <a:p>
            <a:pPr marL="0" indent="457200">
              <a:spcBef>
                <a:spcPts val="0"/>
              </a:spcBef>
              <a:buNone/>
            </a:pPr>
            <a:r>
              <a:rPr lang="ru-RU" sz="2000" dirty="0" smtClean="0"/>
              <a:t>Потеря 15-20% воды при температуре окружающей </a:t>
            </a:r>
            <a:r>
              <a:rPr lang="ru-RU" sz="2000" smtClean="0"/>
              <a:t>среды 30</a:t>
            </a:r>
            <a:r>
              <a:rPr lang="ru-RU" sz="2000" baseline="30000" smtClean="0">
                <a:latin typeface="Century Gothic" panose="020B0502020202020204" pitchFamily="34" charset="0"/>
              </a:rPr>
              <a:t>0</a:t>
            </a:r>
            <a:r>
              <a:rPr lang="ru-RU" sz="2000" smtClean="0"/>
              <a:t>С </a:t>
            </a:r>
            <a:r>
              <a:rPr lang="ru-RU" sz="2000" dirty="0" smtClean="0"/>
              <a:t>– смерть.</a:t>
            </a:r>
          </a:p>
          <a:p>
            <a:pPr marL="0" indent="457200">
              <a:spcBef>
                <a:spcPts val="0"/>
              </a:spcBef>
              <a:buNone/>
            </a:pP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793220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96752"/>
            <a:ext cx="8229600" cy="416682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ru-RU" sz="2400" dirty="0" smtClean="0"/>
              <a:t>риск падений и травм при перемещениях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9758"/>
          <a:stretch/>
        </p:blipFill>
        <p:spPr>
          <a:xfrm>
            <a:off x="755576" y="2060848"/>
            <a:ext cx="2232248" cy="13016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51856" y="3156334"/>
            <a:ext cx="1753389" cy="14027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378"/>
          <a:stretch/>
        </p:blipFill>
        <p:spPr>
          <a:xfrm>
            <a:off x="3344029" y="4221088"/>
            <a:ext cx="1959790" cy="14334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23924" y="1917032"/>
            <a:ext cx="2432433" cy="180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01107" y="4536649"/>
            <a:ext cx="1784361" cy="16701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3056" y="3062540"/>
            <a:ext cx="1963960" cy="149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8938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340768"/>
            <a:ext cx="8229600" cy="488690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ru-RU" sz="2400" dirty="0" smtClean="0"/>
              <a:t>риск нарушения сна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74862" y="2492896"/>
            <a:ext cx="3368858" cy="34943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193"/>
          <a:stretch/>
        </p:blipFill>
        <p:spPr>
          <a:xfrm>
            <a:off x="5076056" y="4868955"/>
            <a:ext cx="2713580" cy="177404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988840"/>
            <a:ext cx="2304256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5609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/>
              <a:t>Профилактика нарушения сна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72816" y="1772816"/>
            <a:ext cx="7571184" cy="5085184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ru-RU" sz="2000" dirty="0" smtClean="0"/>
              <a:t>Обеспечить свежий воздух и оптимальную температуру в помещении.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ru-RU" sz="2000" dirty="0" smtClean="0"/>
              <a:t>Обеспечить комфортное состояние постели, одежды.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ru-RU" sz="2000" dirty="0" smtClean="0"/>
              <a:t>Обеспечить тишину и приглушенный свет.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ru-RU" sz="2000" dirty="0" smtClean="0"/>
              <a:t>Исключить обильный приём пищи и жидкости перед сном, приём кофе и крепкого чая.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ru-RU" sz="2000" dirty="0" smtClean="0"/>
              <a:t>Обеспечить опорожнение кишечника и мочевого пузыря.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ru-RU" sz="2000" dirty="0" smtClean="0"/>
              <a:t>Соблюдать распорядок дня.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ru-RU" sz="2000" dirty="0" smtClean="0"/>
              <a:t>Обеспечить обезболивание.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61851" y="956034"/>
            <a:ext cx="5006499" cy="4910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  <a:buNone/>
            </a:pPr>
            <a:r>
              <a:rPr lang="ru-RU" sz="2400" b="1" i="1" dirty="0"/>
              <a:t>Сестринские вмешательства: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2933" y="0"/>
            <a:ext cx="7651067" cy="90872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Потенциальные проблемы </a:t>
            </a:r>
            <a:br>
              <a:rPr lang="ru-RU" sz="2400" b="1" i="1" dirty="0" smtClean="0"/>
            </a:br>
            <a:r>
              <a:rPr lang="ru-RU" sz="2400" b="1" i="1" dirty="0" smtClean="0"/>
              <a:t>тяжелобольных и обездвиженных пациентов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8690"/>
          </a:xfrm>
        </p:spPr>
        <p:txBody>
          <a:bodyPr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ru-RU" sz="2400" dirty="0" smtClean="0"/>
              <a:t>риск дефицита общения.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2132856"/>
            <a:ext cx="3444061" cy="22992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86375" y="4158941"/>
            <a:ext cx="3390729" cy="23991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1093" y="3330317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0922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9000999" cy="976090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/>
              <a:t>Основные принципы ухода за тяжелобольными и обездвиженными пациентами</a:t>
            </a:r>
            <a:r>
              <a:rPr lang="ru-RU" sz="2400" dirty="0" smtClean="0"/>
              <a:t>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1760" y="1628800"/>
            <a:ext cx="5760640" cy="4900634"/>
          </a:xfrm>
        </p:spPr>
        <p:txBody>
          <a:bodyPr>
            <a:normAutofit/>
          </a:bodyPr>
          <a:lstStyle/>
          <a:p>
            <a:pPr lvl="0">
              <a:spcAft>
                <a:spcPts val="600"/>
              </a:spcAft>
            </a:pPr>
            <a:r>
              <a:rPr lang="ru-RU" sz="2400" dirty="0" smtClean="0"/>
              <a:t>Безопасность</a:t>
            </a:r>
          </a:p>
          <a:p>
            <a:pPr lvl="0">
              <a:spcAft>
                <a:spcPts val="600"/>
              </a:spcAft>
            </a:pPr>
            <a:r>
              <a:rPr lang="ru-RU" sz="2400" dirty="0" smtClean="0"/>
              <a:t>Конфиденциальность</a:t>
            </a:r>
          </a:p>
          <a:p>
            <a:pPr lvl="0">
              <a:spcAft>
                <a:spcPts val="600"/>
              </a:spcAft>
            </a:pPr>
            <a:r>
              <a:rPr lang="ru-RU" sz="2400" dirty="0" smtClean="0"/>
              <a:t>Уважение чувства достоинства</a:t>
            </a:r>
          </a:p>
          <a:p>
            <a:pPr lvl="0">
              <a:spcAft>
                <a:spcPts val="600"/>
              </a:spcAft>
            </a:pPr>
            <a:r>
              <a:rPr lang="ru-RU" sz="2400" dirty="0" smtClean="0"/>
              <a:t>Общение</a:t>
            </a:r>
          </a:p>
          <a:p>
            <a:pPr lvl="0">
              <a:spcAft>
                <a:spcPts val="600"/>
              </a:spcAft>
            </a:pPr>
            <a:r>
              <a:rPr lang="ru-RU" sz="2400" dirty="0"/>
              <a:t>Н</a:t>
            </a:r>
            <a:r>
              <a:rPr lang="ru-RU" sz="2400" dirty="0" smtClean="0"/>
              <a:t>езависимость</a:t>
            </a:r>
          </a:p>
          <a:p>
            <a:pPr lvl="0">
              <a:spcAft>
                <a:spcPts val="600"/>
              </a:spcAft>
            </a:pPr>
            <a:r>
              <a:rPr lang="ru-RU" sz="2400" dirty="0"/>
              <a:t>И</a:t>
            </a:r>
            <a:r>
              <a:rPr lang="ru-RU" sz="2400" dirty="0" smtClean="0"/>
              <a:t>нфекционная безопасность</a:t>
            </a:r>
            <a:endParaRPr lang="ru-RU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016" y="188640"/>
            <a:ext cx="8856984" cy="500634"/>
          </a:xfrm>
        </p:spPr>
        <p:txBody>
          <a:bodyPr>
            <a:noAutofit/>
          </a:bodyPr>
          <a:lstStyle/>
          <a:p>
            <a:r>
              <a:rPr lang="ru-RU" sz="2800" b="1" i="1" dirty="0" smtClean="0"/>
              <a:t>Особенности ухода за кожей тяжелобольного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908720"/>
            <a:ext cx="7344816" cy="518457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/>
              <a:t>Уход за кожей обеспечивает:</a:t>
            </a:r>
          </a:p>
          <a:p>
            <a:pPr marL="720000"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 smtClean="0"/>
              <a:t>ее очистку;</a:t>
            </a:r>
          </a:p>
          <a:p>
            <a:pPr marL="720000"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 smtClean="0"/>
              <a:t>стимуляцию кровообращения;</a:t>
            </a:r>
          </a:p>
          <a:p>
            <a:pPr marL="720000"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dirty="0" smtClean="0"/>
              <a:t>гигиенический и эмоциональный комфорт.</a:t>
            </a:r>
          </a:p>
          <a:p>
            <a:pPr marL="0" lvl="0" indent="342900">
              <a:lnSpc>
                <a:spcPct val="120000"/>
              </a:lnSpc>
              <a:spcBef>
                <a:spcPts val="0"/>
              </a:spcBef>
            </a:pPr>
            <a:endParaRPr lang="ru-RU" sz="2000" dirty="0" smtClean="0"/>
          </a:p>
          <a:p>
            <a:pPr marL="0" lvl="0" indent="342900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/>
              <a:t>Постельное и нательное белье у тяжелобольного меняется сразу по мере его загрязнения, не реже 1 раза в день. </a:t>
            </a:r>
          </a:p>
          <a:p>
            <a:pPr marL="0" lvl="0" indent="342900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/>
              <a:t>Умывать лицо не реже 2-х раз в день – утром и вечером. </a:t>
            </a:r>
          </a:p>
          <a:p>
            <a:pPr marL="0" lvl="0" indent="342900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/>
              <a:t>Мытье головы, душ или ванна (если возможно)  – 1 раз в неделю. </a:t>
            </a:r>
          </a:p>
          <a:p>
            <a:pPr marL="0" lvl="0" indent="342900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/>
              <a:t>Влажное обтирание кожи – ежедневно не реже 3-х раз в день. </a:t>
            </a:r>
          </a:p>
          <a:p>
            <a:pPr marL="0" lvl="0" indent="342900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/>
              <a:t>Мытье рук – перед каждым приемом пищи. </a:t>
            </a:r>
          </a:p>
          <a:p>
            <a:pPr marL="0" lvl="0" indent="342900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/>
              <a:t>Мытье ног – не реже 1 раза в 3 дня.</a:t>
            </a:r>
          </a:p>
          <a:p>
            <a:pPr marL="0" indent="342900">
              <a:lnSpc>
                <a:spcPct val="120000"/>
              </a:lnSpc>
              <a:spcBef>
                <a:spcPts val="0"/>
              </a:spcBef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6868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Содержимое 3" descr="http://dic.academic.ru/pictures/enc_medicine/024467621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785794"/>
            <a:ext cx="421484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dic.academic.ru/pictures/enc_medicine/02069735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71876"/>
            <a:ext cx="421484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www.oralcare.ca/Images/oralcare_long_term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876"/>
            <a:ext cx="421484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vita.ascont.ru/users/3953/photos/editor/recomend/r9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785794"/>
            <a:ext cx="421484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Пролежни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1285860"/>
            <a:ext cx="8028384" cy="5572140"/>
          </a:xfrm>
          <a:solidFill>
            <a:schemeClr val="bg1">
              <a:lumMod val="95000"/>
            </a:schemeClr>
          </a:solidFill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sz="4400" b="1" dirty="0" smtClean="0"/>
              <a:t>Пролежни</a:t>
            </a:r>
            <a:r>
              <a:rPr lang="ru-RU" dirty="0" smtClean="0"/>
              <a:t> -  </a:t>
            </a:r>
            <a:r>
              <a:rPr lang="ru-RU" sz="3600" dirty="0" smtClean="0"/>
              <a:t>это дистрофические, </a:t>
            </a:r>
            <a:r>
              <a:rPr lang="ru-RU" sz="3600" dirty="0" err="1" smtClean="0"/>
              <a:t>язвенно</a:t>
            </a:r>
            <a:r>
              <a:rPr lang="ru-RU" sz="3600" dirty="0" smtClean="0"/>
              <a:t> – некротические изменения кожи, подкожной клетчатки и других мягких тканей, развивающиеся вследствие их длительного сдавливания, сдвига или трения из – за нарушения местного кровообращения и нервной трофики.</a:t>
            </a:r>
          </a:p>
          <a:p>
            <a:pPr>
              <a:buNone/>
            </a:pPr>
            <a:endParaRPr lang="ru-RU" dirty="0" smtClean="0"/>
          </a:p>
          <a:p>
            <a:pPr>
              <a:spcAft>
                <a:spcPts val="600"/>
              </a:spcAft>
              <a:buNone/>
            </a:pPr>
            <a:r>
              <a:rPr lang="ru-RU" sz="3800" i="1" dirty="0" smtClean="0"/>
              <a:t>Сдавливание</a:t>
            </a:r>
            <a:r>
              <a:rPr lang="ru-RU" i="1" dirty="0" smtClean="0"/>
              <a:t> </a:t>
            </a:r>
            <a:r>
              <a:rPr lang="ru-RU" dirty="0" smtClean="0"/>
              <a:t>– </a:t>
            </a:r>
            <a:r>
              <a:rPr lang="ru-RU" sz="3600" dirty="0" smtClean="0"/>
              <a:t>под действием  тяжести собственного веса пациента вызывается расстройство кровообращения и иннервации, ишемия тканей, а в последствии – некроз (омертвение). У пожилых – через 2 часа непрерывного сдавливания.</a:t>
            </a:r>
          </a:p>
          <a:p>
            <a:pPr>
              <a:spcAft>
                <a:spcPts val="600"/>
              </a:spcAft>
              <a:buNone/>
            </a:pPr>
            <a:r>
              <a:rPr lang="ru-RU" sz="4400" i="1" dirty="0" smtClean="0"/>
              <a:t>Смещение, сдвиг  тканей</a:t>
            </a:r>
            <a:r>
              <a:rPr lang="ru-RU" sz="4400" dirty="0" smtClean="0"/>
              <a:t> </a:t>
            </a:r>
            <a:r>
              <a:rPr lang="ru-RU" sz="3600" dirty="0" smtClean="0"/>
              <a:t>– при подтягивании пациента к изголовью кровати, при вытягивании из-под него простыни, при неправильном перемещении пациента и применении пластырей ( при снятии кожа истончается и травмируется).</a:t>
            </a:r>
          </a:p>
          <a:p>
            <a:pPr>
              <a:spcAft>
                <a:spcPts val="600"/>
              </a:spcAft>
              <a:buNone/>
            </a:pPr>
            <a:r>
              <a:rPr lang="ru-RU" sz="4400" i="1" dirty="0" smtClean="0"/>
              <a:t>Трение</a:t>
            </a:r>
            <a:r>
              <a:rPr lang="ru-RU" sz="4400" dirty="0" smtClean="0"/>
              <a:t> </a:t>
            </a:r>
            <a:r>
              <a:rPr lang="ru-RU" dirty="0" smtClean="0"/>
              <a:t>– </a:t>
            </a:r>
            <a:r>
              <a:rPr lang="ru-RU" sz="3600" dirty="0" smtClean="0"/>
              <a:t>недержании мочи, обильном потоотделении, влажном нательном или постельном белье.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3" descr="http://zdrava.2pad.ru/_nw/0/38581606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1840" y="4365105"/>
            <a:ext cx="6007379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1" y="-12130"/>
            <a:ext cx="7844755" cy="603127"/>
          </a:xfrm>
        </p:spPr>
        <p:txBody>
          <a:bodyPr>
            <a:noAutofit/>
          </a:bodyPr>
          <a:lstStyle/>
          <a:p>
            <a:r>
              <a:rPr lang="ru-RU" b="1" dirty="0" smtClean="0"/>
              <a:t>Места образования пролежней</a:t>
            </a:r>
            <a:endParaRPr lang="ru-RU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693" y="711754"/>
            <a:ext cx="2344679" cy="2917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2267" y="734649"/>
            <a:ext cx="4892080" cy="1435244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81372" y="2151082"/>
            <a:ext cx="5061867" cy="1550969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87516"/>
            <a:ext cx="5285300" cy="1458014"/>
          </a:xfrm>
          <a:prstGeom prst="rect">
            <a:avLst/>
          </a:prstGeom>
          <a:solidFill>
            <a:schemeClr val="tx1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71438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Внутренние факторы</a:t>
            </a:r>
            <a:endParaRPr lang="ru-RU" sz="36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1684148"/>
              </p:ext>
            </p:extLst>
          </p:nvPr>
        </p:nvGraphicFramePr>
        <p:xfrm>
          <a:off x="395536" y="1052736"/>
          <a:ext cx="8215370" cy="5852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56584"/>
                <a:gridCol w="295878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</a:rPr>
                        <a:t>Обратимые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</a:rPr>
                        <a:t>Необратимые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/>
                </a:tc>
              </a:tr>
              <a:tr h="533567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истощение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ограниченная подвижность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анемия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недостаточное употребление протеина,   аскорбиновой кислоты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обезвоживание 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гипотензия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недержание мочи или кала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неврологические расстройства (сенсорные двигательные)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нарушение периферического кровообращения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истонченная кожа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беспокойство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спутанное сознание</a:t>
                      </a:r>
                    </a:p>
                    <a:p>
                      <a:pPr>
                        <a:spcAft>
                          <a:spcPts val="6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кома</a:t>
                      </a:r>
                      <a:endParaRPr lang="ru-RU" sz="18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+mn-lt"/>
                          <a:ea typeface="Times New Roman"/>
                          <a:cs typeface="Times New Roman"/>
                        </a:rPr>
                        <a:t>- старческий возраст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357167"/>
            <a:ext cx="7772400" cy="71438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Внешние факторы</a:t>
            </a:r>
            <a:endParaRPr lang="ru-RU" sz="36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1459130"/>
              </p:ext>
            </p:extLst>
          </p:nvPr>
        </p:nvGraphicFramePr>
        <p:xfrm>
          <a:off x="395536" y="1340768"/>
          <a:ext cx="8215370" cy="50205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96544"/>
                <a:gridCol w="3318826"/>
              </a:tblGrid>
              <a:tr h="570438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+mn-lt"/>
                        </a:rPr>
                        <a:t>Обратимые</a:t>
                      </a:r>
                      <a:endParaRPr lang="ru-RU" sz="28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+mn-lt"/>
                        </a:rPr>
                        <a:t>Необратимые</a:t>
                      </a:r>
                      <a:endParaRPr lang="ru-RU" sz="2800" b="1" dirty="0">
                        <a:latin typeface="+mn-lt"/>
                      </a:endParaRPr>
                    </a:p>
                  </a:txBody>
                  <a:tcPr/>
                </a:tc>
              </a:tr>
              <a:tr h="4311840"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плохой гигиенический уход</a:t>
                      </a:r>
                    </a:p>
                    <a:p>
                      <a:pPr>
                        <a:spcAft>
                          <a:spcPts val="12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складки на постельном и/или нательном белье</a:t>
                      </a:r>
                    </a:p>
                    <a:p>
                      <a:pPr>
                        <a:spcAft>
                          <a:spcPts val="12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поручни кровати</a:t>
                      </a:r>
                    </a:p>
                    <a:p>
                      <a:pPr>
                        <a:spcAft>
                          <a:spcPts val="12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средства фиксации пациента</a:t>
                      </a:r>
                    </a:p>
                    <a:p>
                      <a:pPr>
                        <a:spcAft>
                          <a:spcPts val="12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травмы позвоночника, костей таза, органов брюшной полости</a:t>
                      </a:r>
                    </a:p>
                    <a:p>
                      <a:pPr>
                        <a:spcAft>
                          <a:spcPts val="12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повреждения спинного мозга</a:t>
                      </a:r>
                    </a:p>
                    <a:p>
                      <a:pPr>
                        <a:spcAft>
                          <a:spcPts val="12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применение цитостатических лекарственных средств</a:t>
                      </a:r>
                    </a:p>
                    <a:p>
                      <a:pPr>
                        <a:spcAft>
                          <a:spcPts val="120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неправильная техника перемещения пациента в постели</a:t>
                      </a:r>
                      <a:endParaRPr lang="ru-RU" sz="18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обширное хирургическое вмешательство продолжительностью более двух часов</a:t>
                      </a:r>
                      <a:endParaRPr lang="ru-RU" sz="18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691680" y="548680"/>
            <a:ext cx="6336704" cy="76470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4 стадии</a:t>
            </a:r>
            <a:r>
              <a:rPr lang="ru-RU" sz="3200" dirty="0" smtClean="0"/>
              <a:t> развития  пролежня: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52120" y="2420888"/>
            <a:ext cx="2088232" cy="410445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1 стадия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2 стадия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3 стадия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4 стадия</a:t>
            </a:r>
            <a:endParaRPr lang="ru-RU" dirty="0"/>
          </a:p>
        </p:txBody>
      </p:sp>
      <p:pic>
        <p:nvPicPr>
          <p:cNvPr id="1026" name="Picture 2" descr="C:\Users\user\Desktop\1111\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782" y="1897949"/>
            <a:ext cx="4956322" cy="46631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128" y="908720"/>
            <a:ext cx="7848872" cy="3024336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/>
              <a:t>устойчивая гиперемия кожи, не проходящая после прекращения давления; </a:t>
            </a:r>
            <a:br>
              <a:rPr lang="ru-RU" sz="2400" dirty="0" smtClean="0"/>
            </a:br>
            <a:r>
              <a:rPr lang="ru-RU" sz="2400" dirty="0" smtClean="0"/>
              <a:t>кожные покровы не нарушены</a:t>
            </a:r>
            <a:endParaRPr lang="ru-RU" sz="2400" dirty="0"/>
          </a:p>
        </p:txBody>
      </p:sp>
      <p:pic>
        <p:nvPicPr>
          <p:cNvPr id="5122" name="Picture 2" descr="C:\Users\user\Desktop\1111\prolezhni-1-stadiy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708920"/>
            <a:ext cx="3809666" cy="3090402"/>
          </a:xfrm>
          <a:prstGeom prst="rect">
            <a:avLst/>
          </a:prstGeom>
          <a:noFill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356992"/>
            <a:ext cx="2808312" cy="2667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1907704" y="1262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i="1" dirty="0"/>
              <a:t>1 </a:t>
            </a:r>
            <a:r>
              <a:rPr lang="ru-RU" sz="3600" b="1" i="1" dirty="0" smtClean="0"/>
              <a:t>стадия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7775" y="1102651"/>
            <a:ext cx="8460432" cy="1853180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dirty="0" smtClean="0"/>
              <a:t>нарушение целостности кожных покровов (некроз) с распространением на подкожную клетчатку;</a:t>
            </a:r>
            <a:br>
              <a:rPr lang="ru-RU" sz="2800" dirty="0" smtClean="0"/>
            </a:br>
            <a:r>
              <a:rPr lang="ru-RU" sz="2800" dirty="0" smtClean="0"/>
              <a:t>может проявляться в виде пузыря на фоне эритемы</a:t>
            </a:r>
            <a:endParaRPr lang="ru-RU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8655" y="4391444"/>
            <a:ext cx="31908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4723" y="4391444"/>
            <a:ext cx="32099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C:\Users\user\Desktop\1111\prolezhni-2-stadiy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92264" y="2955831"/>
            <a:ext cx="3113859" cy="2016224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4409" y="3383332"/>
            <a:ext cx="2242397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1979712" y="199174"/>
            <a:ext cx="457200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i="1" dirty="0"/>
              <a:t>2 </a:t>
            </a:r>
            <a:r>
              <a:rPr lang="ru-RU" sz="3600" b="1" i="1" dirty="0" smtClean="0"/>
              <a:t>стадия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5312" y="999135"/>
            <a:ext cx="7678688" cy="16288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dirty="0" smtClean="0"/>
              <a:t>разрушение (некроз) кожных покровов вплоть до мышечного слоя с проникновением в мышцу; </a:t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3074" name="Picture 2" descr="C:\Users\user\Desktop\1111\prolezhni-3-stadi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817802"/>
            <a:ext cx="3271422" cy="2304256"/>
          </a:xfrm>
          <a:prstGeom prst="rect">
            <a:avLst/>
          </a:prstGeom>
          <a:noFill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27935"/>
            <a:ext cx="2736304" cy="253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221088"/>
            <a:ext cx="32004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123728" y="15735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i="1" dirty="0"/>
              <a:t>3 </a:t>
            </a:r>
            <a:r>
              <a:rPr lang="ru-RU" sz="3600" b="1" i="1" dirty="0" smtClean="0"/>
              <a:t>стадия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92211"/>
            <a:ext cx="7884368" cy="2232248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поражение (некроз) всех мягких тканей; наличие полости, в которой видны сухожилия и/или костные образования</a:t>
            </a:r>
            <a:endParaRPr lang="ru-RU" sz="2800" dirty="0"/>
          </a:p>
        </p:txBody>
      </p:sp>
      <p:pic>
        <p:nvPicPr>
          <p:cNvPr id="4098" name="Picture 2" descr="C:\Users\user\Desktop\1111\prolezhni-4-stadiy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7885" y="4380808"/>
            <a:ext cx="3240360" cy="2160240"/>
          </a:xfrm>
          <a:prstGeom prst="rect">
            <a:avLst/>
          </a:prstGeom>
          <a:noFill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475" y="2824459"/>
            <a:ext cx="256636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http://www.f-med.ru/foto/img/big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356992"/>
            <a:ext cx="2880320" cy="221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182134" y="306124"/>
            <a:ext cx="22317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/>
              <a:t>4 </a:t>
            </a:r>
            <a:r>
              <a:rPr lang="ru-RU" sz="3600" b="1" i="1" dirty="0" smtClean="0"/>
              <a:t>стадия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88640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Шкала </a:t>
            </a:r>
            <a:r>
              <a:rPr lang="ru-RU" b="1" dirty="0" err="1" smtClean="0"/>
              <a:t>Вотерлоо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" y="1071546"/>
          <a:ext cx="9144000" cy="56852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96341"/>
                <a:gridCol w="609601"/>
                <a:gridCol w="4441370"/>
                <a:gridCol w="696688"/>
              </a:tblGrid>
              <a:tr h="642942">
                <a:tc gridSpan="2"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Телосложение:</a:t>
                      </a:r>
                    </a:p>
                    <a:p>
                      <a:pPr algn="ctr"/>
                      <a:r>
                        <a:rPr lang="ru-RU" b="1" baseline="0" dirty="0" smtClean="0"/>
                        <a:t> масса относительно роста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Тип кожи</a:t>
                      </a:r>
                    </a:p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236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Среднее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Здоровая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2292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Выше среднего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Папиросная бумага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2367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Ожирение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Сухая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1071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Ниже среднего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Отечная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2367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Пол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Липкая (повышенная температура)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23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Мужской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Изменение</a:t>
                      </a:r>
                      <a:r>
                        <a:rPr lang="ru-RU" b="1" baseline="0" dirty="0" smtClean="0"/>
                        <a:t> цвета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23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Женский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Трещины, пятна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4754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Возраст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/>
                        <a:t>Особые факторы риска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068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14-49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1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Нарушение питания кожи (кахексия)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8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2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50-64</a:t>
                      </a:r>
                      <a:endParaRPr lang="ru-RU" sz="18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Сердечная недостаточность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5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2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65-74</a:t>
                      </a:r>
                      <a:endParaRPr lang="ru-RU" sz="18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3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Болезни периферических сосудов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5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2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75-81</a:t>
                      </a:r>
                      <a:endParaRPr lang="ru-RU" sz="18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4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Анемия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2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2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Более 81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5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/>
                        <a:t>Курение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4720"/>
          </a:xfrm>
        </p:spPr>
        <p:txBody>
          <a:bodyPr/>
          <a:lstStyle/>
          <a:p>
            <a:pPr algn="ctr"/>
            <a:r>
              <a:rPr lang="ru-RU" dirty="0" smtClean="0"/>
              <a:t>Шкала </a:t>
            </a:r>
            <a:r>
              <a:rPr lang="ru-RU" b="1" dirty="0" err="1" smtClean="0"/>
              <a:t>Вотерлоо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58867595"/>
              </p:ext>
            </p:extLst>
          </p:nvPr>
        </p:nvGraphicFramePr>
        <p:xfrm>
          <a:off x="0" y="774720"/>
          <a:ext cx="9144000" cy="60392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92623"/>
                <a:gridCol w="551385"/>
                <a:gridCol w="3748745"/>
                <a:gridCol w="337828"/>
                <a:gridCol w="413419"/>
              </a:tblGrid>
              <a:tr h="39521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Недержание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Аппетит</a:t>
                      </a:r>
                      <a:endParaRPr lang="ru-RU" b="1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7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Полный контроль, через катетер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Средний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499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Периодическое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Плохой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94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Через катетер, недержание кала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Питательный зонд, только жидкости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47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Кала и мочи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Не через рот, </a:t>
                      </a:r>
                      <a:r>
                        <a:rPr lang="ru-RU" sz="1800" b="1" dirty="0" err="1"/>
                        <a:t>анарексия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47514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Подвижность</a:t>
                      </a:r>
                      <a:endParaRPr lang="ru-RU" b="1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/>
                        <a:t>Неврологические расстройства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08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Полная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0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/>
                        <a:t>Диабет, инсульт, множественный склероз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4,5,6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08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Беспокойный, суетливый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/>
                        <a:t>Обширное оперативное вмешательство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973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Адаптивный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/>
                        <a:t>2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Более 2 часов на столе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5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228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Ортопедическое (ниже пояса, позвоночник)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5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Ограниченная подвижность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24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/>
                        <a:t>3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97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/>
                        <a:t>Иннертный</a:t>
                      </a:r>
                      <a:endParaRPr lang="ru-RU" sz="18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/>
                        <a:t>4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/>
                        <a:t>Лекарственная терапия</a:t>
                      </a:r>
                      <a:endParaRPr lang="ru-RU" b="1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97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Прикован к креслу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/>
                        <a:t>5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Цитостатические препараты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/>
                        <a:t>4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99731">
                <a:tc rowSpan="2"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b="1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Высокие дозы стероидов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/>
                        <a:t>4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47514">
                <a:tc gridSpan="2"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/>
                        <a:t>Противовоспалительные</a:t>
                      </a:r>
                      <a:endParaRPr lang="ru-RU" sz="18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4</a:t>
                      </a:r>
                      <a:endParaRPr lang="ru-RU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7647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Сестринские вмешательства по профилактике пролежней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700" b="1" dirty="0" smtClean="0"/>
              <a:t>(</a:t>
            </a:r>
            <a:r>
              <a:rPr lang="ru-RU" sz="2700" i="1" dirty="0" smtClean="0"/>
              <a:t>если вовремя начать – в 95 % можно избежать</a:t>
            </a:r>
            <a:r>
              <a:rPr lang="ru-RU" sz="2700" b="1" dirty="0" smtClean="0"/>
              <a:t>):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715404" cy="5857892"/>
          </a:xfrm>
        </p:spPr>
        <p:txBody>
          <a:bodyPr>
            <a:normAutofit/>
          </a:bodyPr>
          <a:lstStyle/>
          <a:p>
            <a:pPr lvl="0" algn="ctr">
              <a:buFont typeface="Wingdings" pitchFamily="2" charset="2"/>
              <a:buChar char="ü"/>
            </a:pPr>
            <a:r>
              <a:rPr lang="ru-RU" sz="2000" b="1" i="1" dirty="0" smtClean="0"/>
              <a:t>Уменьшить давление на участки костных выступов:</a:t>
            </a:r>
          </a:p>
          <a:p>
            <a:pPr lvl="1"/>
            <a:r>
              <a:rPr lang="ru-RU" sz="2000" dirty="0" smtClean="0"/>
              <a:t>использовать </a:t>
            </a:r>
            <a:r>
              <a:rPr lang="ru-RU" sz="2000" dirty="0" err="1" smtClean="0"/>
              <a:t>противопролежневый</a:t>
            </a:r>
            <a:r>
              <a:rPr lang="ru-RU" sz="2000" dirty="0" smtClean="0"/>
              <a:t> матрац, исключить неровный матрац или щит;</a:t>
            </a:r>
          </a:p>
          <a:p>
            <a:pPr lvl="1"/>
            <a:r>
              <a:rPr lang="ru-RU" sz="2000" dirty="0" smtClean="0"/>
              <a:t>использовать бельё без грубых швов, пуговиц, застёжек и заплат; регулярно расправлять складки на нательном и постельном белье;</a:t>
            </a:r>
          </a:p>
          <a:p>
            <a:pPr lvl="1"/>
            <a:r>
              <a:rPr lang="ru-RU" sz="2000" dirty="0" smtClean="0"/>
              <a:t>менять загрязнённое бельё по мере загрязнения;</a:t>
            </a:r>
          </a:p>
          <a:p>
            <a:pPr lvl="1"/>
            <a:r>
              <a:rPr lang="ru-RU" sz="2000" dirty="0" smtClean="0"/>
              <a:t>стряхивать с простыни крошки после кормления пациента;</a:t>
            </a:r>
          </a:p>
          <a:p>
            <a:pPr lvl="1"/>
            <a:r>
              <a:rPr lang="ru-RU" sz="2000" dirty="0" smtClean="0"/>
              <a:t>менять загрязнённое бельё по мере загрязнения;</a:t>
            </a:r>
          </a:p>
          <a:p>
            <a:pPr lvl="1"/>
            <a:r>
              <a:rPr lang="ru-RU" sz="2000" dirty="0" smtClean="0"/>
              <a:t>каждые 2 часа (даже ночью) менять положение тела пациента с учетом формы заболевания;</a:t>
            </a:r>
          </a:p>
          <a:p>
            <a:pPr lvl="1"/>
            <a:r>
              <a:rPr lang="ru-RU" sz="2000" dirty="0" smtClean="0"/>
              <a:t>применять подушки, валики из поролона под суставы;</a:t>
            </a:r>
          </a:p>
          <a:p>
            <a:pPr lvl="1"/>
            <a:r>
              <a:rPr lang="ru-RU" sz="2000" dirty="0" smtClean="0"/>
              <a:t>поощрять пациента изменять положение тела в постели с помощью приспособлений, в кресле- каталке (наклоны вперед, приподнимание, опираясь в ручки кресла).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692696"/>
            <a:ext cx="8715404" cy="5857892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b="1" i="1" dirty="0" smtClean="0"/>
              <a:t>Исключить </a:t>
            </a:r>
            <a:r>
              <a:rPr lang="ru-RU" b="1" i="1" dirty="0"/>
              <a:t>трение кожи и сдвиг тканей: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ru-RU" sz="1800" dirty="0" smtClean="0"/>
              <a:t>правильно размещать пациента в постели: применять упор для стоп, исключать «сползание» подушек;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ru-RU" sz="1800" dirty="0" smtClean="0"/>
              <a:t>правильно перемещать пациента, приподнимая или перекатывая;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ru-RU" sz="1800" dirty="0" smtClean="0"/>
              <a:t>осторожно менять загрязненное белье, подставлять и убирать судно;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ru-RU" sz="1800" dirty="0" smtClean="0"/>
              <a:t>заменить пластырь специальными повязками, клейкими лентами;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ru-RU" sz="1800" dirty="0" smtClean="0"/>
              <a:t>исключить массаж над костными выступами.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endParaRPr lang="ru-RU" sz="1800" dirty="0"/>
          </a:p>
          <a:p>
            <a:pPr lvl="0" algn="ctr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ü"/>
            </a:pPr>
            <a:r>
              <a:rPr lang="ru-RU" b="1" i="1" dirty="0"/>
              <a:t>Проводить оценку состояния кожи: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ru-RU" sz="1800" dirty="0"/>
              <a:t>осматривать ежедневно, особенно в зонах риска;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ru-RU" sz="1800" dirty="0"/>
              <a:t>при сухости кожи применять увлажняющий крем, особенно в местах костных выступов;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ru-RU" sz="1800" dirty="0"/>
              <a:t>при потливости использовать присыпку</a:t>
            </a:r>
            <a:r>
              <a:rPr lang="ru-RU" sz="1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95377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72554" y="1196752"/>
            <a:ext cx="8316416" cy="5661248"/>
          </a:xfrm>
        </p:spPr>
        <p:txBody>
          <a:bodyPr>
            <a:noAutofit/>
          </a:bodyPr>
          <a:lstStyle/>
          <a:p>
            <a:pPr lvl="1">
              <a:spcBef>
                <a:spcPts val="1200"/>
              </a:spcBef>
            </a:pPr>
            <a:endParaRPr lang="ru-RU" sz="2000" dirty="0" smtClean="0"/>
          </a:p>
          <a:p>
            <a:pPr algn="ctr">
              <a:lnSpc>
                <a:spcPct val="8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000" b="1" i="1" dirty="0"/>
              <a:t>Обеспечить качественный гигиенический уход  за телом пациента: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не менее трёх раз в день (при необходимости чаще) обмывать или обтирать кожу тёплой водой с использованием мыла, махрового полотенца;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 использовать  10 % камфарный спирт, антисептики;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подмывать пациента после каждого мочеиспускания и дефекации;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при недержании мочи применять памперсы (смена через каждые 4 часа), для мужчин – наружные мочеприёмники. </a:t>
            </a:r>
          </a:p>
          <a:p>
            <a:pPr lvl="1">
              <a:spcBef>
                <a:spcPts val="1200"/>
              </a:spcBef>
            </a:pPr>
            <a:endParaRPr lang="ru-RU" sz="2000" dirty="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88640"/>
            <a:ext cx="8172400" cy="5805264"/>
          </a:xfrm>
        </p:spPr>
        <p:txBody>
          <a:bodyPr>
            <a:noAutofit/>
          </a:bodyPr>
          <a:lstStyle/>
          <a:p>
            <a:pPr algn="ctr">
              <a:lnSpc>
                <a:spcPct val="8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000" b="1" i="1" dirty="0" smtClean="0"/>
              <a:t>Следить </a:t>
            </a:r>
            <a:r>
              <a:rPr lang="ru-RU" sz="2000" b="1" i="1" dirty="0"/>
              <a:t>за состоянием постели и нательного белья: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исключить неровный матрац или щит;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не применять бельё, с грубыми швами, пуговицами, застёжками, заплатами;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регулярно расправлять складки на нательном и постельном белье;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стряхивать крошки после кормления пациента;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менять загрязнённое бельё по мере загрязнения.</a:t>
            </a:r>
          </a:p>
          <a:p>
            <a:pPr lvl="1">
              <a:spcBef>
                <a:spcPts val="1200"/>
              </a:spcBef>
            </a:pPr>
            <a:endParaRPr lang="ru-RU" sz="2000" dirty="0" smtClean="0"/>
          </a:p>
          <a:p>
            <a:pPr algn="ctr">
              <a:lnSpc>
                <a:spcPct val="8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000" b="1" i="1" dirty="0"/>
              <a:t>Обеспечить  пациента адекватным питанием и питьем: 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достаточное количество белка – не менее 120г (мясо, рыба, молочные продукты);</a:t>
            </a:r>
          </a:p>
          <a:p>
            <a:pPr lvl="1">
              <a:spcBef>
                <a:spcPts val="1200"/>
              </a:spcBef>
            </a:pPr>
            <a:r>
              <a:rPr lang="ru-RU" sz="2000" dirty="0" smtClean="0"/>
              <a:t>жидкости не менее 1,5 л в сутки (при отсутствии противопоказаний).</a:t>
            </a:r>
          </a:p>
          <a:p>
            <a:pPr lvl="1">
              <a:spcBef>
                <a:spcPts val="1200"/>
              </a:spcBef>
            </a:pPr>
            <a:endParaRPr lang="ru-RU" sz="2000" dirty="0" smtClean="0"/>
          </a:p>
          <a:p>
            <a:pPr algn="ctr">
              <a:lnSpc>
                <a:spcPct val="80000"/>
              </a:lnSpc>
              <a:spcBef>
                <a:spcPts val="1200"/>
              </a:spcBef>
              <a:buFont typeface="Wingdings" pitchFamily="2" charset="2"/>
              <a:buChar char="ü"/>
            </a:pPr>
            <a:r>
              <a:rPr lang="ru-RU" sz="2000" b="1" i="1" dirty="0"/>
              <a:t>Обучить родственников уходу за пациентом</a:t>
            </a:r>
            <a:r>
              <a:rPr lang="ru-RU" sz="2000" b="1" i="1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5924140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2948"/>
            <a:ext cx="7632848" cy="653764"/>
          </a:xfrm>
        </p:spPr>
        <p:txBody>
          <a:bodyPr/>
          <a:lstStyle/>
          <a:p>
            <a:r>
              <a:rPr lang="ru-RU" dirty="0" err="1" smtClean="0"/>
              <a:t>Противопролежневый</a:t>
            </a:r>
            <a:r>
              <a:rPr lang="ru-RU" dirty="0" smtClean="0"/>
              <a:t> матрас</a:t>
            </a:r>
            <a:endParaRPr lang="ru-RU" dirty="0"/>
          </a:p>
        </p:txBody>
      </p:sp>
      <p:pic>
        <p:nvPicPr>
          <p:cNvPr id="6" name="Рисунок 5" descr="easy_air_250e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27584" y="3212976"/>
            <a:ext cx="3156259" cy="31807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4774e7e414eb4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55976" y="1484784"/>
            <a:ext cx="3736897" cy="31217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692696"/>
          </a:xfrm>
        </p:spPr>
        <p:txBody>
          <a:bodyPr/>
          <a:lstStyle/>
          <a:p>
            <a:pPr algn="ctr"/>
            <a:r>
              <a:rPr lang="ru-RU" b="1" dirty="0" smtClean="0">
                <a:ea typeface="Times New Roman"/>
              </a:rPr>
              <a:t>Опрелости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01008" y="4337720"/>
            <a:ext cx="5842992" cy="2520280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  <a:buNone/>
            </a:pPr>
            <a:r>
              <a:rPr lang="ru-RU" b="1" i="1" dirty="0" smtClean="0">
                <a:latin typeface="+mj-lt"/>
                <a:ea typeface="Times New Roman"/>
              </a:rPr>
              <a:t>Места возможного образования опрелостей:</a:t>
            </a:r>
            <a:endParaRPr lang="ru-RU" dirty="0" smtClean="0">
              <a:latin typeface="+mj-lt"/>
              <a:ea typeface="Times New Roman"/>
            </a:endParaRP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latin typeface="+mj-lt"/>
                <a:ea typeface="Times New Roman"/>
              </a:rPr>
              <a:t>под молочными железами у женщин;</a:t>
            </a: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latin typeface="+mj-lt"/>
                <a:ea typeface="Times New Roman"/>
              </a:rPr>
              <a:t>паховые складки;</a:t>
            </a: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dirty="0" smtClean="0">
                <a:latin typeface="+mj-lt"/>
                <a:ea typeface="Times New Roman"/>
              </a:rPr>
              <a:t>подмышечные впадины;</a:t>
            </a: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ru-RU" smtClean="0">
                <a:latin typeface="+mj-lt"/>
                <a:ea typeface="Times New Roman"/>
              </a:rPr>
              <a:t>межпальцевые </a:t>
            </a:r>
            <a:r>
              <a:rPr lang="ru-RU" dirty="0" smtClean="0">
                <a:latin typeface="+mj-lt"/>
                <a:ea typeface="Times New Roman"/>
              </a:rPr>
              <a:t>промежутки;</a:t>
            </a:r>
          </a:p>
          <a:p>
            <a:endParaRPr lang="ru-RU" dirty="0"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702006"/>
            <a:ext cx="74888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buNone/>
            </a:pPr>
            <a:r>
              <a:rPr lang="ru-RU" sz="2000" dirty="0" smtClean="0">
                <a:latin typeface="+mj-lt"/>
                <a:ea typeface="Times New Roman"/>
              </a:rPr>
              <a:t> - воспаление </a:t>
            </a:r>
            <a:r>
              <a:rPr lang="ru-RU" sz="2000" dirty="0">
                <a:latin typeface="+mj-lt"/>
                <a:ea typeface="Times New Roman"/>
              </a:rPr>
              <a:t>кожи в области кожных складок  по причине загрязнения ее секретом потовых, сальных желёз и выделениями пациента.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995685"/>
            <a:ext cx="712879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  <a:buNone/>
            </a:pPr>
            <a:r>
              <a:rPr lang="ru-RU" b="1" i="1" dirty="0">
                <a:latin typeface="+mj-lt"/>
                <a:ea typeface="Times New Roman"/>
              </a:rPr>
              <a:t>Факторы риска:</a:t>
            </a:r>
            <a:endParaRPr lang="ru-RU" dirty="0">
              <a:latin typeface="+mj-lt"/>
              <a:ea typeface="Times New Roman"/>
            </a:endParaRPr>
          </a:p>
          <a:p>
            <a:pPr lvl="0">
              <a:spcBef>
                <a:spcPts val="1200"/>
              </a:spcBef>
              <a:buFont typeface="Symbol"/>
              <a:buChar char=""/>
            </a:pPr>
            <a:r>
              <a:rPr lang="ru-RU" dirty="0">
                <a:latin typeface="+mj-lt"/>
                <a:ea typeface="Times New Roman"/>
              </a:rPr>
              <a:t>повышенная потливость пациента;</a:t>
            </a:r>
          </a:p>
          <a:p>
            <a:pPr lvl="0">
              <a:spcBef>
                <a:spcPts val="1200"/>
              </a:spcBef>
              <a:buFont typeface="Symbol"/>
              <a:buChar char=""/>
            </a:pPr>
            <a:r>
              <a:rPr lang="ru-RU" dirty="0">
                <a:latin typeface="+mj-lt"/>
                <a:ea typeface="Times New Roman"/>
              </a:rPr>
              <a:t>жаркий микроклимат в помещении;</a:t>
            </a:r>
          </a:p>
          <a:p>
            <a:pPr lvl="0">
              <a:spcBef>
                <a:spcPts val="1200"/>
              </a:spcBef>
              <a:buFont typeface="Symbol"/>
              <a:buChar char=""/>
            </a:pPr>
            <a:r>
              <a:rPr lang="ru-RU" dirty="0">
                <a:latin typeface="+mj-lt"/>
                <a:ea typeface="Times New Roman"/>
              </a:rPr>
              <a:t>наличие у пациента недержания мочи и /или кала;</a:t>
            </a:r>
          </a:p>
          <a:p>
            <a:pPr lvl="0">
              <a:spcBef>
                <a:spcPts val="1200"/>
              </a:spcBef>
              <a:buFont typeface="Symbol"/>
              <a:buChar char=""/>
            </a:pPr>
            <a:r>
              <a:rPr lang="ru-RU" dirty="0">
                <a:latin typeface="+mj-lt"/>
                <a:ea typeface="Times New Roman"/>
              </a:rPr>
              <a:t>некачественный гигиенический уход за кожей пациента.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777384"/>
            <a:ext cx="2274580" cy="149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9484" y="0"/>
            <a:ext cx="5194920" cy="661345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>Опрелости</a:t>
            </a:r>
            <a:endParaRPr lang="ru-RU" sz="4000" b="1" dirty="0"/>
          </a:p>
        </p:txBody>
      </p:sp>
      <p:pic>
        <p:nvPicPr>
          <p:cNvPr id="717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6372200" y="3034782"/>
            <a:ext cx="2647989" cy="2054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071" y="4423839"/>
            <a:ext cx="2370117" cy="2330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 descr="C:\Users\user\Desktop\1111\oprelostj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5993" y="555646"/>
            <a:ext cx="2382377" cy="1588251"/>
          </a:xfrm>
          <a:prstGeom prst="rect">
            <a:avLst/>
          </a:prstGeom>
          <a:noFill/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2828293" y="1342085"/>
            <a:ext cx="3863280" cy="7920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</a:rPr>
              <a:t>1 стадия - эритема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>
          <a:xfrm>
            <a:off x="2104019" y="3665873"/>
            <a:ext cx="4536504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3100" b="1" dirty="0" smtClean="0">
                <a:latin typeface="+mj-lt"/>
              </a:rPr>
              <a:t>2 стадия - </a:t>
            </a:r>
            <a:r>
              <a:rPr lang="ru-RU" sz="3100" b="1" dirty="0" err="1" smtClean="0">
                <a:latin typeface="+mj-lt"/>
              </a:rPr>
              <a:t>мокнутие</a:t>
            </a:r>
            <a:endParaRPr lang="ru-RU" sz="3100" b="1" dirty="0">
              <a:latin typeface="+mj-lt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2616683" y="5608183"/>
            <a:ext cx="386328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3100" b="1" dirty="0" smtClean="0">
                <a:latin typeface="+mj-lt"/>
              </a:rPr>
              <a:t>3 стадия - эрозия</a:t>
            </a:r>
            <a:endParaRPr lang="ru-RU" sz="31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96908"/>
          </a:xfrm>
        </p:spPr>
        <p:txBody>
          <a:bodyPr/>
          <a:lstStyle/>
          <a:p>
            <a:pPr algn="ctr"/>
            <a:r>
              <a:rPr lang="ru-RU" b="1" i="1" dirty="0" smtClean="0"/>
              <a:t>Стадии опрелостей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68453528"/>
              </p:ext>
            </p:extLst>
          </p:nvPr>
        </p:nvGraphicFramePr>
        <p:xfrm>
          <a:off x="0" y="692696"/>
          <a:ext cx="9144000" cy="6192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5104"/>
                <a:gridCol w="2072800"/>
                <a:gridCol w="5436096"/>
              </a:tblGrid>
              <a:tr h="5179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latin typeface="+mj-lt"/>
                          <a:ea typeface="Times New Roman"/>
                        </a:rPr>
                        <a:t>Стадия</a:t>
                      </a:r>
                      <a:endParaRPr lang="ru-RU" sz="2400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latin typeface="+mj-lt"/>
                          <a:ea typeface="Times New Roman"/>
                        </a:rPr>
                        <a:t>Признаки</a:t>
                      </a:r>
                      <a:endParaRPr lang="ru-RU" sz="2400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i="1" dirty="0">
                          <a:latin typeface="+mj-lt"/>
                          <a:ea typeface="Times New Roman"/>
                        </a:rPr>
                        <a:t>Сестринские вмешательства</a:t>
                      </a:r>
                      <a:endParaRPr lang="ru-RU" sz="2400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3781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+mj-lt"/>
                          <a:ea typeface="Times New Roman"/>
                        </a:rPr>
                        <a:t>1 стадия </a:t>
                      </a:r>
                      <a:r>
                        <a:rPr lang="ru-RU" sz="2400" b="1" dirty="0" smtClean="0">
                          <a:latin typeface="+mj-lt"/>
                          <a:ea typeface="Times New Roman"/>
                        </a:rPr>
                        <a:t>эритема</a:t>
                      </a:r>
                      <a:endParaRPr lang="ru-RU" sz="2400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+mj-lt"/>
                          <a:ea typeface="Times New Roman"/>
                        </a:rPr>
                        <a:t>гиперемия, </a:t>
                      </a:r>
                      <a:r>
                        <a:rPr lang="ru-RU" sz="2000" dirty="0">
                          <a:latin typeface="+mj-lt"/>
                          <a:ea typeface="Times New Roman"/>
                        </a:rPr>
                        <a:t>болезненность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latin typeface="+mj-lt"/>
                          <a:ea typeface="Times New Roman"/>
                        </a:rPr>
                        <a:t>обмывать кожу теплой водой с мылом или антисептическим раствором;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latin typeface="+mj-lt"/>
                          <a:ea typeface="Times New Roman"/>
                        </a:rPr>
                        <a:t>тщательно осушить;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latin typeface="+mj-lt"/>
                          <a:ea typeface="Times New Roman"/>
                        </a:rPr>
                        <a:t> нанести детский крем или стерильное масло</a:t>
                      </a:r>
                    </a:p>
                  </a:txBody>
                  <a:tcPr marL="68580" marR="68580" marT="0" marB="0" anchor="ctr"/>
                </a:tc>
              </a:tr>
              <a:tr h="193781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+mj-lt"/>
                          <a:ea typeface="Times New Roman"/>
                        </a:rPr>
                        <a:t>2 стадия </a:t>
                      </a:r>
                      <a:r>
                        <a:rPr lang="ru-RU" sz="2400" b="1" dirty="0" err="1" smtClean="0">
                          <a:latin typeface="+mj-lt"/>
                          <a:ea typeface="Times New Roman"/>
                        </a:rPr>
                        <a:t>мокнутие</a:t>
                      </a:r>
                      <a:endParaRPr lang="ru-RU" sz="2400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+mj-lt"/>
                          <a:ea typeface="Times New Roman"/>
                        </a:rPr>
                        <a:t>на фоне гиперемии – жидкое прозрачное отделяемое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latin typeface="+mj-lt"/>
                          <a:ea typeface="Times New Roman"/>
                        </a:rPr>
                        <a:t>прокладывать кожные складки тканью, хорошо впитывающей влагу;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latin typeface="+mj-lt"/>
                          <a:ea typeface="Times New Roman"/>
                        </a:rPr>
                        <a:t> нанести на кожу тальк или подсушивающие  пасты -  </a:t>
                      </a:r>
                      <a:r>
                        <a:rPr lang="ru-RU" sz="2000" dirty="0" err="1">
                          <a:latin typeface="+mj-lt"/>
                          <a:ea typeface="Times New Roman"/>
                        </a:rPr>
                        <a:t>Лассара</a:t>
                      </a:r>
                      <a:r>
                        <a:rPr lang="ru-RU" sz="2000" dirty="0">
                          <a:latin typeface="+mj-lt"/>
                          <a:ea typeface="Times New Roman"/>
                        </a:rPr>
                        <a:t>, цинковая)</a:t>
                      </a:r>
                    </a:p>
                  </a:txBody>
                  <a:tcPr marL="68580" marR="68580" marT="0" marB="0" anchor="ctr"/>
                </a:tc>
              </a:tr>
              <a:tr h="179910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+mj-lt"/>
                          <a:ea typeface="Times New Roman"/>
                        </a:rPr>
                        <a:t>3 стадия </a:t>
                      </a:r>
                      <a:r>
                        <a:rPr lang="ru-RU" sz="2400" b="1" dirty="0" smtClean="0">
                          <a:latin typeface="+mj-lt"/>
                          <a:ea typeface="Times New Roman"/>
                        </a:rPr>
                        <a:t>эрозия</a:t>
                      </a:r>
                      <a:endParaRPr lang="ru-RU" sz="2400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200" dirty="0">
                          <a:latin typeface="+mj-lt"/>
                          <a:ea typeface="Times New Roman"/>
                        </a:rPr>
                        <a:t>нарушение целостности кожи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latin typeface="+mj-lt"/>
                          <a:ea typeface="Times New Roman"/>
                        </a:rPr>
                        <a:t>использование заживляющих мазей – </a:t>
                      </a:r>
                      <a:r>
                        <a:rPr lang="ru-RU" sz="2000" dirty="0" err="1">
                          <a:latin typeface="+mj-lt"/>
                          <a:ea typeface="Times New Roman"/>
                        </a:rPr>
                        <a:t>ируксол</a:t>
                      </a:r>
                      <a:r>
                        <a:rPr lang="ru-RU" sz="2000" dirty="0">
                          <a:latin typeface="+mj-lt"/>
                          <a:ea typeface="Times New Roman"/>
                        </a:rPr>
                        <a:t>, </a:t>
                      </a:r>
                      <a:r>
                        <a:rPr lang="ru-RU" sz="2000" dirty="0" err="1">
                          <a:latin typeface="+mj-lt"/>
                          <a:ea typeface="Times New Roman"/>
                        </a:rPr>
                        <a:t>солкосерил</a:t>
                      </a:r>
                      <a:r>
                        <a:rPr lang="ru-RU" sz="2000" dirty="0">
                          <a:latin typeface="+mj-lt"/>
                          <a:ea typeface="Times New Roman"/>
                        </a:rPr>
                        <a:t>, облепиховое масло;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latin typeface="+mj-lt"/>
                          <a:ea typeface="Times New Roman"/>
                        </a:rPr>
                        <a:t>УФО с последующей аэрацией;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latin typeface="+mj-lt"/>
                          <a:ea typeface="Times New Roman"/>
                        </a:rPr>
                        <a:t>стерильные повязки (прокладки)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2853"/>
            <a:ext cx="8229600" cy="654032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ea typeface="Times New Roman"/>
              </a:rPr>
              <a:t>Профилактика опрелостей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7" y="2127443"/>
            <a:ext cx="7437513" cy="4698392"/>
          </a:xfrm>
        </p:spPr>
        <p:txBody>
          <a:bodyPr>
            <a:normAutofit/>
          </a:bodyPr>
          <a:lstStyle/>
          <a:p>
            <a:pPr lvl="1" algn="just">
              <a:spcAft>
                <a:spcPts val="1200"/>
              </a:spcAft>
            </a:pPr>
            <a:r>
              <a:rPr lang="ru-RU" sz="2000" dirty="0" smtClean="0">
                <a:latin typeface="+mj-lt"/>
                <a:ea typeface="Times New Roman"/>
              </a:rPr>
              <a:t>Поддержание оптимальной температуры в палате – не выше +22 </a:t>
            </a:r>
            <a:r>
              <a:rPr lang="ru-RU" sz="2000" baseline="30000" dirty="0" smtClean="0">
                <a:latin typeface="+mj-lt"/>
                <a:ea typeface="Times New Roman"/>
              </a:rPr>
              <a:t>0</a:t>
            </a:r>
            <a:r>
              <a:rPr lang="ru-RU" sz="2000" dirty="0" smtClean="0">
                <a:latin typeface="+mj-lt"/>
                <a:ea typeface="Times New Roman"/>
              </a:rPr>
              <a:t> С, проветривание.</a:t>
            </a:r>
          </a:p>
          <a:p>
            <a:pPr lvl="1" algn="just">
              <a:spcAft>
                <a:spcPts val="1200"/>
              </a:spcAft>
            </a:pPr>
            <a:r>
              <a:rPr lang="ru-RU" sz="2000" dirty="0" smtClean="0">
                <a:latin typeface="+mj-lt"/>
                <a:ea typeface="Times New Roman"/>
              </a:rPr>
              <a:t>Использовать чистое, сухое </a:t>
            </a:r>
            <a:r>
              <a:rPr lang="ru-RU" sz="2000" dirty="0" err="1" smtClean="0">
                <a:latin typeface="+mj-lt"/>
                <a:ea typeface="Times New Roman"/>
              </a:rPr>
              <a:t>х</a:t>
            </a:r>
            <a:r>
              <a:rPr lang="ru-RU" sz="2000" dirty="0" smtClean="0">
                <a:latin typeface="+mj-lt"/>
                <a:ea typeface="Times New Roman"/>
              </a:rPr>
              <a:t>/б белье.</a:t>
            </a:r>
          </a:p>
          <a:p>
            <a:pPr lvl="1" algn="just">
              <a:spcAft>
                <a:spcPts val="1200"/>
              </a:spcAft>
            </a:pPr>
            <a:r>
              <a:rPr lang="ru-RU" sz="2000" dirty="0" smtClean="0">
                <a:latin typeface="+mj-lt"/>
                <a:ea typeface="Times New Roman"/>
              </a:rPr>
              <a:t>Регулярный туалет кожи тёплой водой с осмотром, подмывание после каждого мочеиспускания и дефекации.</a:t>
            </a:r>
          </a:p>
          <a:p>
            <a:pPr lvl="1" algn="just">
              <a:spcAft>
                <a:spcPts val="1200"/>
              </a:spcAft>
            </a:pPr>
            <a:r>
              <a:rPr lang="ru-RU" sz="2000" dirty="0" smtClean="0">
                <a:latin typeface="+mj-lt"/>
                <a:ea typeface="Times New Roman"/>
              </a:rPr>
              <a:t>Воздушные ванны для складок кожи, прокладки между пальцами ног или рук.</a:t>
            </a:r>
          </a:p>
          <a:p>
            <a:pPr lvl="1" algn="just">
              <a:spcAft>
                <a:spcPts val="1200"/>
              </a:spcAft>
            </a:pPr>
            <a:r>
              <a:rPr lang="ru-RU" sz="2000" dirty="0" smtClean="0">
                <a:latin typeface="+mj-lt"/>
                <a:ea typeface="Times New Roman"/>
              </a:rPr>
              <a:t>При недержании мочи и /или кала применять </a:t>
            </a:r>
            <a:r>
              <a:rPr lang="ru-RU" sz="2000" dirty="0" err="1" smtClean="0">
                <a:latin typeface="+mj-lt"/>
                <a:ea typeface="Times New Roman"/>
              </a:rPr>
              <a:t>памперсы</a:t>
            </a:r>
            <a:r>
              <a:rPr lang="ru-RU" sz="2000" dirty="0" smtClean="0">
                <a:latin typeface="+mj-lt"/>
                <a:ea typeface="Times New Roman"/>
              </a:rPr>
              <a:t> – менять регулярно.</a:t>
            </a:r>
          </a:p>
          <a:p>
            <a:endParaRPr lang="ru-RU" sz="2000" dirty="0">
              <a:latin typeface="+mj-lt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1391324" y="1123106"/>
            <a:ext cx="6912768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just">
              <a:spcAft>
                <a:spcPts val="1200"/>
              </a:spcAft>
              <a:buNone/>
            </a:pPr>
            <a:r>
              <a:rPr lang="ru-RU" sz="2400" b="1" dirty="0" smtClean="0">
                <a:latin typeface="+mj-lt"/>
                <a:ea typeface="Times New Roman"/>
              </a:rPr>
              <a:t>Сестринские вмешательства:</a:t>
            </a:r>
            <a:endParaRPr lang="ru-RU" sz="2400" b="1" dirty="0">
              <a:latin typeface="+mj-l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475656" y="1484784"/>
            <a:ext cx="6589199" cy="4461074"/>
          </a:xfrm>
        </p:spPr>
        <p:txBody>
          <a:bodyPr anchor="ctr">
            <a:normAutofit/>
          </a:bodyPr>
          <a:lstStyle/>
          <a:p>
            <a:pPr algn="ctr"/>
            <a:r>
              <a:rPr lang="ru-RU" sz="6000" b="1" dirty="0" smtClean="0"/>
              <a:t>БЛАГОДАРЮ</a:t>
            </a:r>
            <a:br>
              <a:rPr lang="ru-RU" sz="6000" b="1" dirty="0" smtClean="0"/>
            </a:br>
            <a:r>
              <a:rPr lang="ru-RU" sz="6000" b="1" dirty="0" smtClean="0"/>
              <a:t> ЗА </a:t>
            </a:r>
            <a:br>
              <a:rPr lang="ru-RU" sz="6000" b="1" dirty="0" smtClean="0"/>
            </a:br>
            <a:r>
              <a:rPr lang="ru-RU" sz="6000" b="1" dirty="0" smtClean="0"/>
              <a:t>ВНИМАНИЕ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xmlns="" val="333185124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597</TotalTime>
  <Words>1673</Words>
  <Application>Microsoft Office PowerPoint</Application>
  <PresentationFormat>Экран (4:3)</PresentationFormat>
  <Paragraphs>326</Paragraphs>
  <Slides>40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Легкий дым</vt:lpstr>
      <vt:lpstr>Особенности сестринского ухода за тяжелобольными и обездвиженными пациентами</vt:lpstr>
      <vt:lpstr>Потенциальные проблемы  тяжелобольных и обездвиженных пациентов</vt:lpstr>
      <vt:lpstr>Потенциальные проблемы  тяжелобольных и обездвиженных пациентов</vt:lpstr>
      <vt:lpstr>Потенциальные проблемы  тяжелобольных и обездвиженных пациентов</vt:lpstr>
      <vt:lpstr> Профилактика развития контрактур суставов и гипотрофии мышц</vt:lpstr>
      <vt:lpstr>Потенциальные проблемы  тяжелобольных и обездвиженных пациентов</vt:lpstr>
      <vt:lpstr>Профилактика застойных явлений в легких </vt:lpstr>
      <vt:lpstr>Потенциальные проблемы  тяжелобольных и обездвиженных пациентов</vt:lpstr>
      <vt:lpstr>Потенциальные проблемы  тяжелобольных и обездвиженных пациентов</vt:lpstr>
      <vt:lpstr>Профилактика уроинфекции и конкрементов в мочевых путях </vt:lpstr>
      <vt:lpstr>Потенциальные проблемы  тяжелобольных и обездвиженных пациентов</vt:lpstr>
      <vt:lpstr>Потенциальные проблемы  тяжелобольных и обездвиженных пациентов</vt:lpstr>
      <vt:lpstr>Потенциальные проблемы  тяжелобольных и обездвиженных пациентов</vt:lpstr>
      <vt:lpstr>Потенциальные проблемы  тяжелобольных и обездвиженных пациентов</vt:lpstr>
      <vt:lpstr>Профилактика нарушения сна</vt:lpstr>
      <vt:lpstr>Потенциальные проблемы  тяжелобольных и обездвиженных пациентов</vt:lpstr>
      <vt:lpstr>Основные принципы ухода за тяжелобольными и обездвиженными пациентами:</vt:lpstr>
      <vt:lpstr>Особенности ухода за кожей тяжелобольного</vt:lpstr>
      <vt:lpstr>Слайд 19</vt:lpstr>
      <vt:lpstr>Пролежни </vt:lpstr>
      <vt:lpstr>Места образования пролежней</vt:lpstr>
      <vt:lpstr>Внутренние факторы</vt:lpstr>
      <vt:lpstr>Внешние факторы</vt:lpstr>
      <vt:lpstr>4 стадии развития  пролежня:</vt:lpstr>
      <vt:lpstr>устойчивая гиперемия кожи, не проходящая после прекращения давления;  кожные покровы не нарушены</vt:lpstr>
      <vt:lpstr>нарушение целостности кожных покровов (некроз) с распространением на подкожную клетчатку; может проявляться в виде пузыря на фоне эритемы</vt:lpstr>
      <vt:lpstr>разрушение (некроз) кожных покровов вплоть до мышечного слоя с проникновением в мышцу;  </vt:lpstr>
      <vt:lpstr>  поражение (некроз) всех мягких тканей; наличие полости, в которой видны сухожилия и/или костные образования</vt:lpstr>
      <vt:lpstr>Шкала Вотерлоо</vt:lpstr>
      <vt:lpstr>Шкала Вотерлоо</vt:lpstr>
      <vt:lpstr>Сестринские вмешательства по профилактике пролежней  (если вовремя начать – в 95 % можно избежать):</vt:lpstr>
      <vt:lpstr>Слайд 32</vt:lpstr>
      <vt:lpstr>Слайд 33</vt:lpstr>
      <vt:lpstr>Слайд 34</vt:lpstr>
      <vt:lpstr>Противопролежневый матрас</vt:lpstr>
      <vt:lpstr>Опрелости</vt:lpstr>
      <vt:lpstr>Опрелости</vt:lpstr>
      <vt:lpstr>Стадии опрелостей</vt:lpstr>
      <vt:lpstr>Профилактика опрелостей</vt:lpstr>
      <vt:lpstr>БЛАГОДАРЮ  ЗА 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Внутренние факторы</dc:title>
  <cp:lastModifiedBy>Мой компьютер</cp:lastModifiedBy>
  <cp:revision>71</cp:revision>
  <dcterms:modified xsi:type="dcterms:W3CDTF">2014-02-21T06:51:44Z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