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8" r:id="rId1"/>
  </p:sldMasterIdLst>
  <p:sldIdLst>
    <p:sldId id="256" r:id="rId2"/>
    <p:sldId id="257" r:id="rId3"/>
    <p:sldId id="272" r:id="rId4"/>
    <p:sldId id="258" r:id="rId5"/>
    <p:sldId id="274" r:id="rId6"/>
    <p:sldId id="275" r:id="rId7"/>
    <p:sldId id="276" r:id="rId8"/>
    <p:sldId id="259" r:id="rId9"/>
    <p:sldId id="271" r:id="rId10"/>
    <p:sldId id="260" r:id="rId11"/>
    <p:sldId id="267" r:id="rId12"/>
    <p:sldId id="277" r:id="rId13"/>
    <p:sldId id="261" r:id="rId14"/>
    <p:sldId id="278" r:id="rId15"/>
    <p:sldId id="262" r:id="rId16"/>
    <p:sldId id="263" r:id="rId17"/>
    <p:sldId id="268" r:id="rId18"/>
    <p:sldId id="270" r:id="rId19"/>
    <p:sldId id="279" r:id="rId20"/>
    <p:sldId id="264" r:id="rId21"/>
    <p:sldId id="265" r:id="rId22"/>
    <p:sldId id="266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6802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807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98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7080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8399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396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7234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241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429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4609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87244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01013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032468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34501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32659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2946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D3641-2064-4610-A265-061A4EABF398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F9ADB81-262F-4644-837D-59A89935E3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313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  <p:sldLayoutId id="2147483970" r:id="rId12"/>
    <p:sldLayoutId id="2147483971" r:id="rId13"/>
    <p:sldLayoutId id="2147483972" r:id="rId14"/>
    <p:sldLayoutId id="2147483973" r:id="rId15"/>
    <p:sldLayoutId id="214748397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412776"/>
            <a:ext cx="83987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</a:rPr>
              <a:t>Роль </a:t>
            </a:r>
            <a:endParaRPr lang="ru-RU" sz="48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медицинской сестры </a:t>
            </a:r>
          </a:p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</a:rPr>
              <a:t>организации питания  пациента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/>
        </p:nvSpPr>
        <p:spPr>
          <a:xfrm>
            <a:off x="6250622" y="4941168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/>
              <a:t>Преподаватель: </a:t>
            </a:r>
            <a:r>
              <a:rPr lang="ru-RU" sz="2800" b="1" i="1" dirty="0" smtClean="0">
                <a:latin typeface="Comic Sans MS" panose="030F0702030302020204" pitchFamily="66" charset="0"/>
              </a:rPr>
              <a:t>Мельник О.Н.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574727"/>
            <a:ext cx="78135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/>
              <a:t> - </a:t>
            </a:r>
            <a:r>
              <a:rPr lang="ru-RU" sz="2400" dirty="0"/>
              <a:t>процесс поступления, переваривания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 всасывания </a:t>
            </a:r>
            <a:r>
              <a:rPr lang="ru-RU" sz="2400" dirty="0"/>
              <a:t>и усвоения в организме </a:t>
            </a:r>
            <a:r>
              <a:rPr lang="ru-RU" sz="2400" dirty="0" smtClean="0"/>
              <a:t>пищевых </a:t>
            </a:r>
            <a:r>
              <a:rPr lang="ru-RU" sz="2400" dirty="0"/>
              <a:t>веществ.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894038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Основные пищевые </a:t>
            </a:r>
            <a:r>
              <a:rPr lang="ru-RU" sz="2400" dirty="0" smtClean="0"/>
              <a:t>вещества (</a:t>
            </a:r>
            <a:r>
              <a:rPr lang="ru-RU" sz="2400" b="1" dirty="0" err="1" smtClean="0"/>
              <a:t>нутриенты</a:t>
            </a:r>
            <a:r>
              <a:rPr lang="ru-RU" sz="2400" dirty="0"/>
              <a:t>) – это белки, жиры, углеводы, минеральные вещества, витамины, вода.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118" y="3708649"/>
            <a:ext cx="75260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Приказ РФ №330-2003г. «О мерах по совершенствованию лечебного питания в лечебно-профилактических учреждениях РФ»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-24165"/>
            <a:ext cx="35049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Питание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28618" y="5309602"/>
            <a:ext cx="8100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5 вариантов стандартных диет</a:t>
            </a:r>
            <a:r>
              <a:rPr lang="ru-RU" sz="2400" dirty="0"/>
              <a:t>, на основе системы Певзнера: </a:t>
            </a:r>
            <a:r>
              <a:rPr lang="ru-RU" sz="2400" b="1" dirty="0"/>
              <a:t>ОВД, ЩД, ВБД, НБД, НКД.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051720" y="135741"/>
            <a:ext cx="6120680" cy="871231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chemeClr val="tx1"/>
                </a:solidFill>
              </a:rPr>
              <a:t>питательные вещества</a:t>
            </a:r>
          </a:p>
          <a:p>
            <a:pPr algn="ctr"/>
            <a:r>
              <a:rPr lang="ru-RU" sz="2400" b="1" dirty="0" smtClean="0">
                <a:ln w="0"/>
                <a:solidFill>
                  <a:schemeClr val="tx1"/>
                </a:solidFill>
              </a:rPr>
              <a:t>НУТРИЕНТЫ</a:t>
            </a:r>
            <a:endParaRPr lang="ru-RU" sz="2400" b="1" dirty="0">
              <a:ln w="0"/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67484" y="4598168"/>
            <a:ext cx="3024336" cy="830246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МИНЕРАЛЬНЫЕ ВЕЩЕСТВА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30355" y="5681224"/>
            <a:ext cx="1172667" cy="859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42" y="1267601"/>
            <a:ext cx="1938612" cy="109437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24" y="2710708"/>
            <a:ext cx="1783030" cy="12891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1320" y="1228729"/>
            <a:ext cx="1763837" cy="90298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6497" y="2551155"/>
            <a:ext cx="1407503" cy="105562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217204">
            <a:off x="1847744" y="1222841"/>
            <a:ext cx="1131867" cy="113186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9476" y="2266947"/>
            <a:ext cx="1143571" cy="76238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9326" y="2108594"/>
            <a:ext cx="1301527" cy="109988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8217" y="5448735"/>
            <a:ext cx="1772766" cy="140926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737"/>
          <a:stretch/>
        </p:blipFill>
        <p:spPr>
          <a:xfrm>
            <a:off x="171751" y="4360331"/>
            <a:ext cx="2164936" cy="222164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1735" y="4186961"/>
            <a:ext cx="1468358" cy="106824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3099" y="2559657"/>
            <a:ext cx="1572480" cy="114445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10258" y="3321943"/>
            <a:ext cx="1646722" cy="1199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9100" y="2345685"/>
            <a:ext cx="2448272" cy="576064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БЕЛКИ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02646" y="3619400"/>
            <a:ext cx="2448272" cy="576064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УГЛЕВОДЫ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31380" y="3757735"/>
            <a:ext cx="2448272" cy="576064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ВОДА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51720" y="6132316"/>
            <a:ext cx="2448272" cy="576064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ВИТАМИНЫ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58963" y="1500742"/>
            <a:ext cx="2448272" cy="576064"/>
          </a:xfrm>
          <a:prstGeom prst="round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ЖИРЫ</a:t>
            </a:r>
          </a:p>
        </p:txBody>
      </p:sp>
    </p:spTree>
    <p:extLst>
      <p:ext uri="{BB962C8B-B14F-4D97-AF65-F5344CB8AC3E}">
        <p14:creationId xmlns:p14="http://schemas.microsoft.com/office/powerpoint/2010/main" xmlns="" val="54825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8" grpId="0" animBg="1"/>
      <p:bldP spid="6" grpId="0" animBg="1"/>
      <p:bldP spid="9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539552" y="1441076"/>
            <a:ext cx="860444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–восполнение энергетических затрат организма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+mj-lt"/>
                <a:ea typeface="Calibri" pitchFamily="34" charset="0"/>
                <a:cs typeface="Times New Roman" pitchFamily="18" charset="0"/>
              </a:rPr>
              <a:t>                    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60% - на работу мышц,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+mj-lt"/>
                <a:ea typeface="Calibri" pitchFamily="34" charset="0"/>
                <a:cs typeface="Times New Roman" pitchFamily="18" charset="0"/>
              </a:rPr>
              <a:t>                    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30% - на работу внутренних органов.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+mj-lt"/>
                <a:ea typeface="Calibri" pitchFamily="34" charset="0"/>
                <a:cs typeface="Times New Roman" pitchFamily="18" charset="0"/>
              </a:rPr>
              <a:t>                    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10% - на умственную работу;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0"/>
            <a:ext cx="6288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latin typeface="+mj-lt"/>
                <a:ea typeface="Calibri" pitchFamily="34" charset="0"/>
                <a:cs typeface="Times New Roman" pitchFamily="18" charset="0"/>
              </a:rPr>
              <a:t>Основные функции питания: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075" y="2060848"/>
            <a:ext cx="2470734" cy="18491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3" y="4941168"/>
            <a:ext cx="2093041" cy="138977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491880" y="86204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latin typeface="+mj-lt"/>
                <a:ea typeface="Calibri" pitchFamily="34" charset="0"/>
                <a:cs typeface="Times New Roman" pitchFamily="18" charset="0"/>
              </a:rPr>
              <a:t>энергетическая</a:t>
            </a:r>
            <a:r>
              <a:rPr lang="ru-RU" sz="2800" dirty="0" smtClean="0"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endParaRPr lang="ru-RU" sz="2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05" t="2040" r="8797" b="15925"/>
          <a:stretch/>
        </p:blipFill>
        <p:spPr>
          <a:xfrm>
            <a:off x="4692114" y="3501007"/>
            <a:ext cx="2082693" cy="288032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0323" y="2985443"/>
            <a:ext cx="2267089" cy="1700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116182" y="1231483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– построение и непрерывное  обновление клеток организма;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0"/>
            <a:ext cx="6288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latin typeface="+mj-lt"/>
                <a:ea typeface="Calibri" pitchFamily="34" charset="0"/>
                <a:cs typeface="Times New Roman" pitchFamily="18" charset="0"/>
              </a:rPr>
              <a:t>Основные функции питания: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8336" y="1916832"/>
            <a:ext cx="3144011" cy="235800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4254" y="2709188"/>
            <a:ext cx="2546544" cy="1960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275855" y="745391"/>
            <a:ext cx="28249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+mj-lt"/>
                <a:ea typeface="Calibri" pitchFamily="34" charset="0"/>
                <a:cs typeface="Times New Roman" pitchFamily="18" charset="0"/>
              </a:rPr>
              <a:t>пластическая</a:t>
            </a:r>
            <a:endParaRPr lang="ru-RU" sz="2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92" t="8457" r="11114"/>
          <a:stretch/>
        </p:blipFill>
        <p:spPr>
          <a:xfrm>
            <a:off x="6886023" y="3845877"/>
            <a:ext cx="2353857" cy="2228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53885" y="4934831"/>
            <a:ext cx="4426446" cy="119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694021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031331" y="4021469"/>
            <a:ext cx="63367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– защита организма от заболеваний.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5415" y="0"/>
            <a:ext cx="6288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latin typeface="+mj-lt"/>
                <a:ea typeface="Calibri" pitchFamily="34" charset="0"/>
                <a:cs typeface="Times New Roman" pitchFamily="18" charset="0"/>
              </a:rPr>
              <a:t>Основные функции питания: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6451" y="803252"/>
            <a:ext cx="1818409" cy="22972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3101" y="4593893"/>
            <a:ext cx="1991499" cy="20321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537" y="5456822"/>
            <a:ext cx="1838325" cy="142875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199504" y="541642"/>
            <a:ext cx="3361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err="1" smtClean="0">
                <a:latin typeface="+mj-lt"/>
                <a:ea typeface="Calibri" pitchFamily="34" charset="0"/>
                <a:cs typeface="Times New Roman" pitchFamily="18" charset="0"/>
              </a:rPr>
              <a:t>биорегуляторная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267055" y="1171149"/>
            <a:ext cx="67732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+mj-lt"/>
                <a:ea typeface="Calibri" pitchFamily="34" charset="0"/>
                <a:cs typeface="Times New Roman" pitchFamily="18" charset="0"/>
              </a:rPr>
              <a:t>– обеспечение обменных процессов;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211960" y="3387490"/>
            <a:ext cx="2032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latin typeface="+mj-lt"/>
                <a:ea typeface="Calibri" pitchFamily="34" charset="0"/>
                <a:cs typeface="Times New Roman" pitchFamily="18" charset="0"/>
              </a:rPr>
              <a:t>иммунная</a:t>
            </a:r>
            <a:endParaRPr lang="ru-RU" sz="2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8880" y="1706349"/>
            <a:ext cx="2411439" cy="156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280644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3914" y="836712"/>
            <a:ext cx="7560840" cy="2330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i="1" dirty="0"/>
              <a:t>Рациональное питание </a:t>
            </a:r>
            <a:endParaRPr lang="ru-RU" sz="2800" b="1" i="1" dirty="0" smtClean="0"/>
          </a:p>
          <a:p>
            <a:pPr>
              <a:lnSpc>
                <a:spcPct val="150000"/>
              </a:lnSpc>
            </a:pPr>
            <a:r>
              <a:rPr lang="ru-RU" sz="2400" dirty="0" smtClean="0"/>
              <a:t>– это физиологически </a:t>
            </a:r>
            <a:r>
              <a:rPr lang="ru-RU" sz="2400" dirty="0"/>
              <a:t>полноценное питание с учетом пола, возраста, характера труда, и других факторов.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197714"/>
            <a:ext cx="3126310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777001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477312" y="25360"/>
            <a:ext cx="7668344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Основы рационального питания: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достаточная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энергоценность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суточного рациона, не превышающая  2800-3000ккал;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сбалансированность питательных веществ – оптимальное соотношение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нутриентов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соотношение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Б:Ж:У= 1:1:4;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разнообразие ассортимента и приемов кулинарной обработки;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правильный режим питания: распределение калорийности, интервалы между приемами пищи;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оптимальные органолептические свойства и условия приема пищи;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исключать переедание.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0"/>
            <a:ext cx="6497132" cy="682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831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88640"/>
            <a:ext cx="775064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Лечебное питание (диетотерапия</a:t>
            </a:r>
            <a:r>
              <a:rPr lang="ru-RU" sz="2800" b="1" i="1" dirty="0" smtClean="0"/>
              <a:t>)</a:t>
            </a:r>
          </a:p>
          <a:p>
            <a:endParaRPr lang="ru-RU" sz="2800" b="1" i="1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– применение в лечебных или профилактических целях специально составленных рационов питания и режима приема пищи. </a:t>
            </a:r>
          </a:p>
        </p:txBody>
      </p:sp>
      <p:pic>
        <p:nvPicPr>
          <p:cNvPr id="4" name="Рисунок 3" descr="http://meddoct.ru/wp-content/uploads/2011/06/meals_for_patients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664" y="3068960"/>
            <a:ext cx="650085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825579"/>
            <a:ext cx="781236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Учет показаний, индивидуальных особенностей и пристрастий пациента.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Качественное ограничение или увеличение пищевых веществ (соль, белки. углеводы, жидкость).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Учет местного или общего воздействия пищи на организм: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механическое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– объем, степень измельчения (протертые,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пюреобразные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) и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вид обработки (варка, тушение, на пару);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химическое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исключение кислот, эфирных масел, экстрактивных веществ);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термическое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– исключение горячих и холодных блюд (оптимально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35-37</a:t>
            </a:r>
            <a:r>
              <a:rPr kumimoji="0" lang="ru-RU" sz="2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0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С).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67858" y="116632"/>
            <a:ext cx="68451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ea typeface="Calibri" pitchFamily="34" charset="0"/>
                <a:cs typeface="Times New Roman" pitchFamily="18" charset="0"/>
              </a:rPr>
              <a:t>Основные принципы диетотерапии: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1484784"/>
            <a:ext cx="7393547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ts val="18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Учет калорийности.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8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Режим питания – кратность приемов, распределение приемов с учетом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энергоценности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just" eaLnBrk="0" fontAlgn="base" hangingPunct="0">
              <a:spcBef>
                <a:spcPts val="1800"/>
              </a:spcBef>
              <a:spcAft>
                <a:spcPct val="0"/>
              </a:spcAft>
              <a:buFontTx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Использование экологически чистых продуктов для приготовления блюд.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91680" y="14920"/>
            <a:ext cx="68451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>
                <a:ea typeface="Calibri" pitchFamily="34" charset="0"/>
                <a:cs typeface="Times New Roman" pitchFamily="18" charset="0"/>
              </a:rPr>
              <a:t>Основные принципы диетотерапии: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111757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24186" y="980728"/>
            <a:ext cx="6984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sz="2400" dirty="0" smtClean="0"/>
              <a:t>В </a:t>
            </a:r>
            <a:r>
              <a:rPr lang="ru-RU" sz="2400" dirty="0"/>
              <a:t>стационаре </a:t>
            </a:r>
            <a:r>
              <a:rPr lang="ru-RU" sz="2400" b="1" dirty="0"/>
              <a:t>четырехразовое:</a:t>
            </a:r>
            <a:r>
              <a:rPr lang="ru-RU" sz="2400" dirty="0"/>
              <a:t> </a:t>
            </a:r>
            <a:endParaRPr lang="ru-RU" sz="2400" dirty="0" smtClean="0"/>
          </a:p>
          <a:p>
            <a:pPr indent="457200">
              <a:lnSpc>
                <a:spcPct val="150000"/>
              </a:lnSpc>
            </a:pPr>
            <a:r>
              <a:rPr lang="ru-RU" sz="2400" dirty="0" smtClean="0"/>
              <a:t>завтрак</a:t>
            </a:r>
            <a:r>
              <a:rPr lang="ru-RU" sz="2400" dirty="0"/>
              <a:t>, обед, ужин и второй ужин. </a:t>
            </a:r>
            <a:endParaRPr lang="ru-RU" sz="2400" dirty="0" smtClean="0"/>
          </a:p>
          <a:p>
            <a:pPr indent="457200">
              <a:lnSpc>
                <a:spcPct val="150000"/>
              </a:lnSpc>
            </a:pPr>
            <a:endParaRPr lang="ru-RU" sz="2400" dirty="0" smtClean="0"/>
          </a:p>
          <a:p>
            <a:pPr indent="457200">
              <a:lnSpc>
                <a:spcPct val="150000"/>
              </a:lnSpc>
            </a:pPr>
            <a:r>
              <a:rPr lang="ru-RU" sz="2400" dirty="0" smtClean="0"/>
              <a:t>Иногда </a:t>
            </a:r>
            <a:r>
              <a:rPr lang="ru-RU" sz="2400" dirty="0"/>
              <a:t>назначается </a:t>
            </a:r>
            <a:r>
              <a:rPr lang="ru-RU" sz="2400" b="1" dirty="0"/>
              <a:t>дробное питание – 5-6 кратное</a:t>
            </a:r>
            <a:r>
              <a:rPr lang="ru-RU" sz="2400" dirty="0"/>
              <a:t>. Малыми порциями</a:t>
            </a:r>
            <a:r>
              <a:rPr lang="ru-RU" sz="2400" dirty="0" smtClean="0"/>
              <a:t>.</a:t>
            </a:r>
            <a:r>
              <a:rPr lang="ru-RU" sz="2400" dirty="0"/>
              <a:t>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3387" y="23748"/>
            <a:ext cx="8608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Естественное питание</a:t>
            </a:r>
            <a:r>
              <a:rPr lang="ru-RU" sz="2800" dirty="0"/>
              <a:t> </a:t>
            </a:r>
            <a:r>
              <a:rPr lang="ru-RU" sz="2400" dirty="0"/>
              <a:t>– обычное, пероральное.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88" r="10062"/>
          <a:stretch/>
        </p:blipFill>
        <p:spPr>
          <a:xfrm>
            <a:off x="5220072" y="3825693"/>
            <a:ext cx="2791114" cy="23628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41" t="18501" r="3477" b="5237"/>
          <a:stretch/>
        </p:blipFill>
        <p:spPr>
          <a:xfrm>
            <a:off x="1259632" y="4675336"/>
            <a:ext cx="3718680" cy="21653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680337"/>
            <a:ext cx="2401491" cy="217259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692696"/>
            <a:ext cx="8190195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1200"/>
              </a:spcBef>
            </a:pPr>
            <a:r>
              <a:rPr lang="ru-RU" sz="2800" b="1" dirty="0" smtClean="0"/>
              <a:t>Кормление тяжелобольного пациента</a:t>
            </a:r>
            <a:endParaRPr lang="ru-RU" sz="2400" b="1" dirty="0" smtClean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 smtClean="0"/>
              <a:t>  по </a:t>
            </a:r>
            <a:r>
              <a:rPr lang="ru-RU" sz="2400" dirty="0"/>
              <a:t>возможности придать пациенту </a:t>
            </a:r>
            <a:r>
              <a:rPr lang="ru-RU" sz="2400" dirty="0" err="1"/>
              <a:t>полусидячее</a:t>
            </a:r>
            <a:r>
              <a:rPr lang="ru-RU" sz="2400" dirty="0"/>
              <a:t> положение до еды, </a:t>
            </a:r>
            <a:r>
              <a:rPr lang="ru-RU" sz="2400" dirty="0" smtClean="0"/>
              <a:t> </a:t>
            </a:r>
          </a:p>
          <a:p>
            <a:pPr lvl="0">
              <a:spcBef>
                <a:spcPts val="1200"/>
              </a:spcBef>
            </a:pPr>
            <a:r>
              <a:rPr lang="ru-RU" sz="2400" dirty="0"/>
              <a:t> </a:t>
            </a:r>
            <a:r>
              <a:rPr lang="ru-RU" sz="2400" dirty="0" smtClean="0"/>
              <a:t>    охранив </a:t>
            </a:r>
            <a:r>
              <a:rPr lang="ru-RU" sz="2400" dirty="0"/>
              <a:t>в течение 20-30 минут после еды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 smtClean="0"/>
              <a:t>  кормить </a:t>
            </a:r>
            <a:r>
              <a:rPr lang="ru-RU" sz="2400" dirty="0"/>
              <a:t>пациента в соответствии с назначенной диетой, </a:t>
            </a:r>
            <a:r>
              <a:rPr lang="ru-RU" sz="2400" dirty="0" smtClean="0"/>
              <a:t>учитывая его </a:t>
            </a:r>
            <a:r>
              <a:rPr lang="ru-RU" sz="2400" dirty="0"/>
              <a:t>вкусовые пристрастия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контролировать </a:t>
            </a:r>
            <a:r>
              <a:rPr lang="ru-RU" sz="2400" dirty="0"/>
              <a:t>необходимость </a:t>
            </a:r>
            <a:r>
              <a:rPr lang="ru-RU" sz="2400" dirty="0" smtClean="0"/>
              <a:t>использования </a:t>
            </a:r>
            <a:r>
              <a:rPr lang="ru-RU" sz="2400" dirty="0"/>
              <a:t>зубных протезов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 smtClean="0"/>
              <a:t>  после </a:t>
            </a:r>
            <a:r>
              <a:rPr lang="ru-RU" sz="2400" dirty="0"/>
              <a:t>кормление провести обработку полости рта.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53387" y="23748"/>
            <a:ext cx="8608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Естественное питание</a:t>
            </a:r>
            <a:r>
              <a:rPr lang="ru-RU" sz="2800" dirty="0"/>
              <a:t> </a:t>
            </a:r>
            <a:r>
              <a:rPr lang="ru-RU" sz="2400" dirty="0"/>
              <a:t>– обычное, пероральное.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4911968"/>
            <a:ext cx="4359335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0930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2873" y="638712"/>
            <a:ext cx="75260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– </a:t>
            </a:r>
            <a:r>
              <a:rPr lang="ru-RU" sz="2400" dirty="0"/>
              <a:t>введение питательных веществ в организм, минуя ротовую  полость, когда прием пищи естественным путем является невозможным или питание оказывается недостаточным.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2549916"/>
            <a:ext cx="710349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Назначается врачом в случае</a:t>
            </a:r>
            <a:r>
              <a:rPr lang="ru-RU" sz="2400" b="1" dirty="0" smtClean="0"/>
              <a:t>:</a:t>
            </a:r>
            <a:endParaRPr lang="ru-RU" sz="2400" b="1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нарушения акта глотания (ЧМТ, инсульт</a:t>
            </a:r>
            <a:r>
              <a:rPr lang="ru-RU" sz="2400" dirty="0" smtClean="0"/>
              <a:t>);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длительного бессознательного состояния пациента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хирургических вмешательств на желудке</a:t>
            </a:r>
            <a:r>
              <a:rPr lang="ru-RU" sz="2400" dirty="0" smtClean="0"/>
              <a:t>;</a:t>
            </a:r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 smtClean="0"/>
              <a:t>переломов </a:t>
            </a:r>
            <a:r>
              <a:rPr lang="ru-RU" sz="2400" dirty="0"/>
              <a:t>челюсти, травмы глотки, ожогов пищевода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неукротимой рвоты</a:t>
            </a:r>
            <a:r>
              <a:rPr lang="ru-RU" sz="2400" dirty="0" smtClean="0"/>
              <a:t>;</a:t>
            </a:r>
            <a:endParaRPr lang="ru-RU" sz="2400" dirty="0"/>
          </a:p>
          <a:p>
            <a:pPr lvl="0"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400" dirty="0"/>
              <a:t>психических расстройств.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115492"/>
            <a:ext cx="4748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/>
              <a:t>Искусственное питание</a:t>
            </a:r>
            <a:r>
              <a:rPr lang="ru-RU" sz="2800" dirty="0"/>
              <a:t>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347864" y="2206517"/>
            <a:ext cx="5796136" cy="2908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Зонд вводится через носоглотку и пищевод в желудок. </a:t>
            </a: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К зонду перед кормлением присоединяют шприц Жане, через который вливают пищу температуры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38-40</a:t>
            </a:r>
            <a:r>
              <a:rPr kumimoji="0" lang="ru-RU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0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200-300 мл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.  Кормление проводят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5-6 раз в день.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 descr="http://medteh-mitino.ru/sites/default/files/zond_pitatelnyy1.php_.jpg"/>
          <p:cNvPicPr/>
          <p:nvPr/>
        </p:nvPicPr>
        <p:blipFill>
          <a:blip r:embed="rId2"/>
          <a:srcRect l="20117" t="3953" r="6641" b="2791"/>
          <a:stretch>
            <a:fillRect/>
          </a:stretch>
        </p:blipFill>
        <p:spPr bwMode="auto">
          <a:xfrm>
            <a:off x="143508" y="2154016"/>
            <a:ext cx="2520280" cy="2305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plikeard.ucoz.ru/f/2/institut-vosstanovitelnoj-meditsiny_4.jpg"/>
          <p:cNvPicPr/>
          <p:nvPr/>
        </p:nvPicPr>
        <p:blipFill rotWithShape="1">
          <a:blip r:embed="rId3"/>
          <a:srcRect l="20160"/>
          <a:stretch/>
        </p:blipFill>
        <p:spPr bwMode="auto">
          <a:xfrm>
            <a:off x="543229" y="4523179"/>
            <a:ext cx="2808312" cy="2334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066611" y="0"/>
            <a:ext cx="7451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ea typeface="Times New Roman" pitchFamily="18" charset="0"/>
              </a:rPr>
              <a:t>Способы искусственного питания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764704"/>
            <a:ext cx="763284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lang="ru-RU" sz="2800" b="1" i="1" dirty="0">
                <a:ea typeface="Times New Roman" pitchFamily="18" charset="0"/>
              </a:rPr>
              <a:t>Зондовое</a:t>
            </a:r>
            <a:r>
              <a:rPr lang="ru-RU" sz="2400" dirty="0">
                <a:ea typeface="Times New Roman" pitchFamily="18" charset="0"/>
              </a:rPr>
              <a:t> – через тонкий желудочный зонд вводится жидкие питательные смеси, молоко, бульоны, отвары фруктов.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3914" y="850767"/>
            <a:ext cx="767008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Через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гастростому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– толстый желудочный зонд вводится для кормления в отверстие, выполненное хирургическим путем в случае непроходимости пищевода. </a:t>
            </a:r>
          </a:p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Пища измельчается до полужидкого гомогенного состояния. Необходим тщательный уход за кожей вокруг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стомы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 descr="http://www.formatzdorovia.com/img/image003%2820%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5629" y="3811661"/>
            <a:ext cx="5643570" cy="3014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jonathanrios.com.ar/fbapps/sanmartindigital/g-tube-feeding-supplies-i15.gif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3767386"/>
            <a:ext cx="3202101" cy="3058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66611" y="0"/>
            <a:ext cx="7451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ea typeface="Times New Roman" pitchFamily="18" charset="0"/>
              </a:rPr>
              <a:t>Способы искусственного питания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92696"/>
            <a:ext cx="745466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Через прямую кишку (ректально) </a:t>
            </a:r>
          </a:p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– большей частью используется для восполнения потерянной жидкости.</a:t>
            </a:r>
          </a:p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Осуществляется при помощи капельной клизмы вводятся подогретые до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емпературы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тела питательные растворы (5%глюкоза, физиологический раствор). </a:t>
            </a:r>
          </a:p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Предварительно требуется очистка кишечника.</a:t>
            </a:r>
          </a:p>
          <a:p>
            <a:pPr lvl="0" indent="457200" algn="just" eaLnBrk="0" fontAlgn="base" hangingPunct="0">
              <a:spcBef>
                <a:spcPts val="120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66611" y="0"/>
            <a:ext cx="7451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ea typeface="Times New Roman" pitchFamily="18" charset="0"/>
              </a:rPr>
              <a:t>Способы искусственного питания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265712"/>
            <a:ext cx="2485756" cy="25922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66611" y="0"/>
            <a:ext cx="7451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ea typeface="Times New Roman" pitchFamily="18" charset="0"/>
              </a:rPr>
              <a:t>Способы искусственного питания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89" t="8084" r="39416"/>
          <a:stretch/>
        </p:blipFill>
        <p:spPr>
          <a:xfrm>
            <a:off x="74201" y="2276872"/>
            <a:ext cx="2160035" cy="401896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88011" y="836712"/>
            <a:ext cx="7236296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Парентеральное питание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– внутривенно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капельно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вводятся стерильные растворы в количестве до 500мл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гидролизаты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белков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гидролизин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фибриносол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гидролизат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казеина)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смеси аминокислот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альвезин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левамин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полиамин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),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жировые эмульсии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(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липофундин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интралипид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),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10% раствор глюкозы,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солевые растворы, </a:t>
            </a:r>
          </a:p>
          <a:p>
            <a:pPr marL="342900" lvl="0" indent="45720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витамины.   </a:t>
            </a: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Перед введением растворы подогревают до температуры тела. </a:t>
            </a:r>
          </a:p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Введение продолжается 3-5 часов.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249416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22556" y="1484784"/>
            <a:ext cx="7021444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ru-RU" sz="2400" dirty="0" smtClean="0"/>
              <a:t>вялость</a:t>
            </a:r>
            <a:r>
              <a:rPr lang="ru-RU" sz="2400" dirty="0"/>
              <a:t>, сонливость</a:t>
            </a:r>
            <a:r>
              <a:rPr lang="ru-RU" sz="2400" dirty="0" smtClean="0"/>
              <a:t>;</a:t>
            </a:r>
          </a:p>
          <a:p>
            <a:pPr lvl="0">
              <a:buFont typeface="Wingdings" pitchFamily="2" charset="2"/>
              <a:buChar char="ü"/>
            </a:pP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ru-RU" sz="2400" dirty="0"/>
              <a:t>бледность, сухость кожи, снижение ее эластичности</a:t>
            </a:r>
            <a:r>
              <a:rPr lang="ru-RU" sz="2400" dirty="0" smtClean="0"/>
              <a:t>;</a:t>
            </a:r>
          </a:p>
          <a:p>
            <a:pPr lvl="0">
              <a:buFont typeface="Wingdings" pitchFamily="2" charset="2"/>
              <a:buChar char="ü"/>
            </a:pP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ru-RU" sz="2400" dirty="0"/>
              <a:t>сухость и образование трещин на губах</a:t>
            </a:r>
            <a:r>
              <a:rPr lang="ru-RU" sz="2400" dirty="0" smtClean="0"/>
              <a:t>;</a:t>
            </a:r>
          </a:p>
          <a:p>
            <a:pPr lvl="0">
              <a:buFont typeface="Wingdings" pitchFamily="2" charset="2"/>
              <a:buChar char="ü"/>
            </a:pP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ru-RU" sz="2400" dirty="0"/>
              <a:t>сухость во рту, налет на языке, неприятный запах изо рта</a:t>
            </a:r>
            <a:r>
              <a:rPr lang="ru-RU" sz="2400" dirty="0" smtClean="0"/>
              <a:t>;</a:t>
            </a:r>
          </a:p>
          <a:p>
            <a:pPr lvl="0">
              <a:buFont typeface="Wingdings" pitchFamily="2" charset="2"/>
              <a:buChar char="ü"/>
            </a:pP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ru-RU" sz="2400" dirty="0"/>
              <a:t>снижение количества отделяемой мочи</a:t>
            </a:r>
            <a:r>
              <a:rPr lang="ru-RU" sz="2400" dirty="0" smtClean="0"/>
              <a:t>;</a:t>
            </a:r>
          </a:p>
          <a:p>
            <a:pPr lvl="0">
              <a:buFont typeface="Wingdings" pitchFamily="2" charset="2"/>
              <a:buChar char="ü"/>
            </a:pP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ru-RU" sz="2400" dirty="0"/>
              <a:t>задержка стула (запор).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3425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/>
              <a:t>Симптомы недостаточного употребления жидкости</a:t>
            </a:r>
            <a:r>
              <a:rPr lang="ru-RU" sz="2800" b="1" i="1" dirty="0" smtClean="0"/>
              <a:t>: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175448" y="1682225"/>
            <a:ext cx="49685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 обезвоживанию организма;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 пролежням;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lang="ru-RU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 инфекции мочевых путей, мочекаменной болезни и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 smtClean="0">
                <a:ea typeface="Times New Roman" pitchFamily="18" charset="0"/>
              </a:rPr>
              <a:t>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другим </a:t>
            </a:r>
            <a:r>
              <a:rPr lang="ru-RU" sz="2400" dirty="0" smtClean="0"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осложнениям.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91680" y="67529"/>
            <a:ext cx="684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ea typeface="Times New Roman" pitchFamily="18" charset="0"/>
              </a:rPr>
              <a:t>Недостаточное употребление жидкости пациентами может способствовать: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1081" y="1637189"/>
            <a:ext cx="2857500" cy="1381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6610" y="3429000"/>
            <a:ext cx="1828800" cy="1428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88" b="17150"/>
          <a:stretch/>
        </p:blipFill>
        <p:spPr>
          <a:xfrm>
            <a:off x="1585535" y="5052412"/>
            <a:ext cx="2488592" cy="15521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560"/>
          <a:stretch/>
        </p:blipFill>
        <p:spPr>
          <a:xfrm>
            <a:off x="1209757" y="4611505"/>
            <a:ext cx="812681" cy="88181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8771" y="840968"/>
            <a:ext cx="7118498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проинформировать пациента о необходимости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 smtClean="0"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достаточного употребления жидкости;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поощрять пациента употреблять жидкости не менее 1,5-2л 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ea typeface="Times New Roman" pitchFamily="18" charset="0"/>
              </a:rPr>
              <a:t> </a:t>
            </a:r>
            <a:r>
              <a:rPr lang="ru-RU" sz="2000" dirty="0" smtClean="0">
                <a:ea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сутки небольшими глоткам, делая 3-5 глотков через каждые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ea typeface="Times New Roman" pitchFamily="18" charset="0"/>
              </a:rPr>
              <a:t> </a:t>
            </a:r>
            <a:r>
              <a:rPr lang="ru-RU" sz="2000" dirty="0" smtClean="0">
                <a:ea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20-30 минут;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обеспечить пациента стаканом с чистой водой,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>
                <a:ea typeface="Times New Roman" pitchFamily="18" charset="0"/>
              </a:rPr>
              <a:t> </a:t>
            </a:r>
            <a:r>
              <a:rPr lang="ru-RU" sz="2000" dirty="0" smtClean="0">
                <a:ea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находящимся в доступном месте;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постоянно предлагать прием жидкости пациенту,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dirty="0" smtClean="0">
                <a:ea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согласовывать с ним напитки;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поощрять пациента пить жидкость во время еды;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вести наблюдение </a:t>
            </a:r>
          </a:p>
          <a:p>
            <a:pPr marL="72000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за общим состоянием пациента, </a:t>
            </a:r>
          </a:p>
          <a:p>
            <a:pPr marL="72000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состоянием кожи и слизистых, </a:t>
            </a:r>
          </a:p>
          <a:p>
            <a:pPr marL="72000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за стулом и количеством отделяемой мочи.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91680" y="0"/>
            <a:ext cx="74526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ea typeface="Times New Roman" pitchFamily="18" charset="0"/>
              </a:rPr>
              <a:t>Организация </a:t>
            </a:r>
            <a:r>
              <a:rPr lang="ru-RU" sz="3200" b="1" i="1" dirty="0">
                <a:ea typeface="Times New Roman" pitchFamily="18" charset="0"/>
              </a:rPr>
              <a:t>ухода за </a:t>
            </a:r>
            <a:r>
              <a:rPr lang="ru-RU" sz="3200" b="1" i="1" dirty="0" smtClean="0">
                <a:ea typeface="Times New Roman" pitchFamily="18" charset="0"/>
              </a:rPr>
              <a:t>пациентом 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475656" y="1484784"/>
            <a:ext cx="6589199" cy="446107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6000" b="1" smtClean="0"/>
              <a:t>БЛАГОДАРЮ</a:t>
            </a:r>
            <a:br>
              <a:rPr lang="ru-RU" sz="6000" b="1" smtClean="0"/>
            </a:br>
            <a:r>
              <a:rPr lang="ru-RU" sz="6000" b="1" smtClean="0"/>
              <a:t> ЗА </a:t>
            </a:r>
            <a:br>
              <a:rPr lang="ru-RU" sz="6000" b="1" smtClean="0"/>
            </a:br>
            <a:r>
              <a:rPr lang="ru-RU" sz="6000" b="1" smtClean="0"/>
              <a:t>ВНИМАНИЕ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xmlns="" val="132433448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Глубина</Template>
  <TotalTime>251</TotalTime>
  <Words>888</Words>
  <Application>Microsoft Office PowerPoint</Application>
  <PresentationFormat>Экран (4:3)</PresentationFormat>
  <Paragraphs>141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АСУ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Мой компьютер</cp:lastModifiedBy>
  <cp:revision>35</cp:revision>
  <dcterms:created xsi:type="dcterms:W3CDTF">2013-01-14T15:31:06Z</dcterms:created>
  <dcterms:modified xsi:type="dcterms:W3CDTF">2014-02-21T06:50:43Z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