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73" r:id="rId5"/>
    <p:sldId id="259" r:id="rId6"/>
    <p:sldId id="260" r:id="rId7"/>
    <p:sldId id="261" r:id="rId8"/>
    <p:sldId id="263" r:id="rId9"/>
    <p:sldId id="267" r:id="rId10"/>
    <p:sldId id="274" r:id="rId11"/>
    <p:sldId id="275" r:id="rId12"/>
    <p:sldId id="268" r:id="rId13"/>
    <p:sldId id="269" r:id="rId14"/>
    <p:sldId id="277" r:id="rId15"/>
    <p:sldId id="278" r:id="rId16"/>
    <p:sldId id="271" r:id="rId17"/>
    <p:sldId id="279" r:id="rId18"/>
    <p:sldId id="272" r:id="rId19"/>
    <p:sldId id="28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7221" autoAdjust="0"/>
    <p:restoredTop sz="94658" autoAdjust="0"/>
  </p:normalViewPr>
  <p:slideViewPr>
    <p:cSldViewPr>
      <p:cViewPr varScale="1">
        <p:scale>
          <a:sx n="51" d="100"/>
          <a:sy n="51" d="100"/>
        </p:scale>
        <p:origin x="-1517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275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9833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4842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6373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388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4518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5344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561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6982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408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7500568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79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386357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52170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070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0436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49110-62E6-4B04-B47A-DF4440EA4272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F587A34-067E-4DEE-B67A-B1AEB2C7BF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7260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microsoft.com/office/2007/relationships/hdphoto" Target="../media/hdphoto3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image" Target="../media/image2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4442" y="1340768"/>
            <a:ext cx="7772400" cy="2712934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Оценка функционального состояния пациента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32965" y="4941168"/>
            <a:ext cx="2880320" cy="936104"/>
          </a:xfrm>
        </p:spPr>
        <p:txBody>
          <a:bodyPr>
            <a:noAutofit/>
          </a:bodyPr>
          <a:lstStyle/>
          <a:p>
            <a:r>
              <a:rPr lang="ru-RU" sz="2000" dirty="0" smtClean="0"/>
              <a:t>Преподаватель: </a:t>
            </a:r>
            <a:r>
              <a:rPr lang="ru-RU" sz="2800" b="1" i="1" dirty="0" smtClean="0">
                <a:latin typeface="Comic Sans MS" panose="030F0702030302020204" pitchFamily="66" charset="0"/>
              </a:rPr>
              <a:t>Мельник О.Н.</a:t>
            </a:r>
            <a:endParaRPr lang="ru-RU" sz="2800" b="1" i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3528392" cy="6480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Сокращения: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35162" y="1628800"/>
            <a:ext cx="5081788" cy="3697295"/>
          </a:xfrm>
        </p:spPr>
        <p:txBody>
          <a:bodyPr/>
          <a:lstStyle/>
          <a:p>
            <a:r>
              <a:rPr lang="ru-RU" b="1" i="1" dirty="0" smtClean="0"/>
              <a:t>АД</a:t>
            </a:r>
            <a:r>
              <a:rPr lang="ru-RU" dirty="0" smtClean="0"/>
              <a:t> </a:t>
            </a:r>
            <a:r>
              <a:rPr lang="ru-RU" dirty="0"/>
              <a:t>– артериальное давление.</a:t>
            </a:r>
          </a:p>
          <a:p>
            <a:r>
              <a:rPr lang="ru-RU" b="1" dirty="0" smtClean="0"/>
              <a:t>   </a:t>
            </a:r>
            <a:r>
              <a:rPr lang="ru-RU" sz="2800" b="1" dirty="0" smtClean="0"/>
              <a:t>&lt;</a:t>
            </a:r>
            <a:r>
              <a:rPr lang="ru-RU" b="1" dirty="0" smtClean="0"/>
              <a:t> </a:t>
            </a:r>
            <a:r>
              <a:rPr lang="ru-RU" dirty="0"/>
              <a:t>- меньше;  </a:t>
            </a:r>
            <a:r>
              <a:rPr lang="ru-RU" sz="2800" b="1" dirty="0"/>
              <a:t>&gt;</a:t>
            </a:r>
            <a:r>
              <a:rPr lang="ru-RU" dirty="0"/>
              <a:t> - больше.</a:t>
            </a:r>
          </a:p>
          <a:p>
            <a:r>
              <a:rPr lang="ru-RU" b="1" dirty="0"/>
              <a:t>ЧДД</a:t>
            </a:r>
            <a:r>
              <a:rPr lang="ru-RU" dirty="0"/>
              <a:t> – частота дыхательных движений</a:t>
            </a:r>
          </a:p>
          <a:p>
            <a:r>
              <a:rPr lang="ru-RU" b="1" dirty="0"/>
              <a:t>ЧСС</a:t>
            </a:r>
            <a:r>
              <a:rPr lang="ru-RU" dirty="0"/>
              <a:t> – частота сердечных </a:t>
            </a:r>
            <a:r>
              <a:rPr lang="ru-RU" dirty="0" smtClean="0"/>
              <a:t>сокращений</a:t>
            </a:r>
          </a:p>
          <a:p>
            <a:r>
              <a:rPr lang="en-US" b="1" dirty="0" smtClean="0"/>
              <a:t>PS</a:t>
            </a:r>
            <a:r>
              <a:rPr lang="en-US" dirty="0" smtClean="0"/>
              <a:t> - </a:t>
            </a:r>
            <a:r>
              <a:rPr lang="ru-RU" dirty="0" smtClean="0"/>
              <a:t>пульс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0000"/>
                <a:lumOff val="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7067128" cy="720080"/>
          </a:xfrm>
        </p:spPr>
        <p:txBody>
          <a:bodyPr>
            <a:normAutofit/>
          </a:bodyPr>
          <a:lstStyle/>
          <a:p>
            <a:r>
              <a:rPr lang="ru-RU" b="1" dirty="0"/>
              <a:t>Дыхание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5339051"/>
            <a:ext cx="8229600" cy="1224136"/>
          </a:xfrm>
          <a:effectLst>
            <a:glow rad="63500">
              <a:schemeClr val="accent2">
                <a:lumMod val="50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		Виды </a:t>
            </a:r>
            <a:r>
              <a:rPr lang="ru-RU" b="1" i="1" dirty="0"/>
              <a:t>дыхания: </a:t>
            </a:r>
            <a:endParaRPr lang="ru-RU" dirty="0"/>
          </a:p>
          <a:p>
            <a:pPr lvl="0"/>
            <a:r>
              <a:rPr lang="ru-RU" b="1" i="1" dirty="0"/>
              <a:t>внешнее</a:t>
            </a:r>
            <a:r>
              <a:rPr lang="ru-RU" dirty="0"/>
              <a:t> – легочное – доставка кислорода в кровь;</a:t>
            </a:r>
          </a:p>
          <a:p>
            <a:pPr lvl="0"/>
            <a:r>
              <a:rPr lang="ru-RU" b="1" i="1" dirty="0"/>
              <a:t>внутреннее</a:t>
            </a:r>
            <a:r>
              <a:rPr lang="ru-RU" dirty="0"/>
              <a:t> – перенос кислорода из крови к органам и тканям.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284232"/>
            <a:ext cx="83243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– жизненно важная потребность человека, процесс,  обеспечивающий непрерывное поступление в организм кислорода и выведение наружу углекислого газа и водяных паров.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492896"/>
            <a:ext cx="2144528" cy="25787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2708920"/>
            <a:ext cx="3707904" cy="25955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414"/>
            <a:ext cx="9144000" cy="6864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3687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69238789"/>
              </p:ext>
            </p:extLst>
          </p:nvPr>
        </p:nvGraphicFramePr>
        <p:xfrm>
          <a:off x="-1" y="1060432"/>
          <a:ext cx="9144000" cy="5797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9873"/>
                <a:gridCol w="2088232"/>
                <a:gridCol w="3635895"/>
              </a:tblGrid>
              <a:tr h="763128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Характеристики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У здорового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 патологии</a:t>
                      </a:r>
                      <a:endParaRPr lang="ru-RU" sz="2400" dirty="0"/>
                    </a:p>
                  </a:txBody>
                  <a:tcPr anchor="ctr"/>
                </a:tc>
              </a:tr>
              <a:tr h="1674387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Ритмичность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регулярность вдохов и выдохов через определенные промежутки времени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ритмичное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аритмия</a:t>
                      </a: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дыхательная)</a:t>
                      </a:r>
                      <a:endParaRPr lang="ru-RU" dirty="0"/>
                    </a:p>
                  </a:txBody>
                  <a:tcPr anchor="ctr"/>
                </a:tc>
              </a:tr>
              <a:tr h="2058100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Частота</a:t>
                      </a: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число дыханий в минуту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16-20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&gt;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 – </a:t>
                      </a:r>
                      <a:r>
                        <a:rPr lang="ru-RU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тахипноэ</a:t>
                      </a: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&lt;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 – </a:t>
                      </a:r>
                      <a:r>
                        <a:rPr lang="ru-RU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брадипноэ</a:t>
                      </a: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диспноэ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расстройство дыхания</a:t>
                      </a:r>
                    </a:p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апноэ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остановка дыхания</a:t>
                      </a:r>
                      <a:endParaRPr lang="ru-RU" dirty="0"/>
                    </a:p>
                  </a:txBody>
                  <a:tcPr anchor="ctr"/>
                </a:tc>
              </a:tr>
              <a:tr h="1301953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Глубина</a:t>
                      </a: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</a:p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объем воздуха при каждом дыхательном движении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нормальная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поверхностное</a:t>
                      </a:r>
                    </a:p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глубокое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043608" y="0"/>
            <a:ext cx="832964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Характеристики дыхания, определяемые при его оценке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45"/>
            <a:ext cx="8229600" cy="680669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Дыхание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6231" y="1718297"/>
            <a:ext cx="5351051" cy="5139703"/>
          </a:xfrm>
          <a:solidFill>
            <a:schemeClr val="bg1"/>
          </a:solidFill>
          <a:effectLst>
            <a:softEdge rad="12700"/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	</a:t>
            </a:r>
            <a:r>
              <a:rPr lang="ru-RU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Виды </a:t>
            </a:r>
            <a:r>
              <a:rPr lang="ru-RU" sz="20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одышки: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>
              <a:buNone/>
            </a:pPr>
            <a:r>
              <a:rPr lang="ru-RU" sz="20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Физиологическая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у здорового при волнении, физической нагрузке.</a:t>
            </a:r>
          </a:p>
          <a:p>
            <a:pPr lvl="0">
              <a:buNone/>
            </a:pPr>
            <a:endParaRPr lang="ru-RU" sz="2000" b="1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>
              <a:buNone/>
            </a:pPr>
            <a:r>
              <a:rPr lang="ru-RU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Патологическая</a:t>
            </a:r>
            <a:r>
              <a:rPr lang="ru-RU" sz="20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r>
              <a:rPr lang="ru-RU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инспираторная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затруднен вдох (попадание инородного тела, ларингит);</a:t>
            </a:r>
          </a:p>
          <a:p>
            <a:pPr lvl="0"/>
            <a:r>
              <a:rPr lang="ru-RU" sz="20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экспираторная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затруднен выдох (спазм бронхов – бронхиальная астма);</a:t>
            </a:r>
          </a:p>
          <a:p>
            <a:pPr lvl="0"/>
            <a:r>
              <a:rPr lang="ru-RU" sz="20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смешанная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- затруднены и вдох и выдох (заболевания сердца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).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83134" y="1333616"/>
            <a:ext cx="1839229" cy="137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1781" y="3077922"/>
            <a:ext cx="1150837" cy="86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7167" y="3373361"/>
            <a:ext cx="1299845" cy="91333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6431" y="4517340"/>
            <a:ext cx="2761161" cy="144132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497836" y="651958"/>
            <a:ext cx="1524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Одышка</a:t>
            </a:r>
            <a:endParaRPr lang="ru-RU" sz="2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50550" y="1116660"/>
            <a:ext cx="60161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/>
              <a:t>– нарушение дыхания по ритму, частоте, глубине.</a:t>
            </a:r>
            <a:endParaRPr lang="ru-RU" b="1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2669" y="4286699"/>
            <a:ext cx="1344072" cy="10080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2672" y="5612989"/>
            <a:ext cx="1152636" cy="11526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66724" y="68085"/>
            <a:ext cx="2377276" cy="23107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15000">
              <a:schemeClr val="bg2">
                <a:tint val="90000"/>
                <a:satMod val="92000"/>
                <a:lumMod val="85000"/>
                <a:lumOff val="15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324528" cy="548680"/>
          </a:xfrm>
        </p:spPr>
        <p:txBody>
          <a:bodyPr>
            <a:noAutofit/>
          </a:bodyPr>
          <a:lstStyle/>
          <a:p>
            <a:r>
              <a:rPr lang="ru-RU" sz="3000" b="1" i="1" dirty="0"/>
              <a:t>План сестринских вмешательств при одышке</a:t>
            </a:r>
            <a:endParaRPr lang="ru-RU" sz="3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38314468"/>
              </p:ext>
            </p:extLst>
          </p:nvPr>
        </p:nvGraphicFramePr>
        <p:xfrm>
          <a:off x="0" y="692695"/>
          <a:ext cx="9144000" cy="6165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048"/>
                <a:gridCol w="5973160"/>
                <a:gridCol w="2699792"/>
              </a:tblGrid>
              <a:tr h="4532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№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Сестринские вмешательства: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Обоснование</a:t>
                      </a:r>
                      <a:endParaRPr lang="ru-RU" sz="2000" dirty="0"/>
                    </a:p>
                  </a:txBody>
                  <a:tcPr/>
                </a:tc>
              </a:tr>
              <a:tr h="990602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1.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Успокоить пациента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Снижение эмоциональной нагрузки</a:t>
                      </a:r>
                      <a:endParaRPr lang="ru-RU" sz="1800" dirty="0"/>
                    </a:p>
                  </a:txBody>
                  <a:tcPr anchor="ctr"/>
                </a:tc>
              </a:tr>
              <a:tr h="740724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2.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Приподнять изголовье кровати, удобно усадить пациента</a:t>
                      </a:r>
                      <a:endParaRPr lang="ru-RU" sz="1800" b="1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Облегчение дыхания</a:t>
                      </a:r>
                      <a:endParaRPr lang="ru-RU" sz="1800" dirty="0"/>
                    </a:p>
                  </a:txBody>
                  <a:tcPr anchor="ctr"/>
                </a:tc>
              </a:tr>
              <a:tr h="808082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3.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Обеспечить проветривание, расстегнуть воротник, откинуть одеяло</a:t>
                      </a:r>
                      <a:endParaRPr lang="ru-RU" sz="1800" b="1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6565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4.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Запретить пациенту курение</a:t>
                      </a:r>
                      <a:endParaRPr lang="ru-RU" sz="1800" b="1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40724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5.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Оказывать пациенту помощь в самообслуживании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Комфортное содержание</a:t>
                      </a:r>
                      <a:endParaRPr lang="ru-RU" sz="1800" dirty="0"/>
                    </a:p>
                  </a:txBody>
                  <a:tcPr anchor="ctr"/>
                </a:tc>
              </a:tr>
              <a:tr h="808082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6.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Вести наблюдение за общим состоянием, 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PS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АД, ЧДД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Раннее выявление осложнений</a:t>
                      </a:r>
                      <a:endParaRPr lang="ru-RU" sz="1800" dirty="0"/>
                    </a:p>
                  </a:txBody>
                  <a:tcPr anchor="ctr"/>
                </a:tc>
              </a:tr>
              <a:tr h="1058177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7.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 назначению врача осуществлять подачу кислорода, введение лекарственных препаратов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Обеспечение лечения</a:t>
                      </a:r>
                      <a:endParaRPr lang="ru-RU" sz="18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800" y="5815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Пульс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4172" y="1626863"/>
            <a:ext cx="8229600" cy="77536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/>
              <a:t>Места </a:t>
            </a:r>
            <a:r>
              <a:rPr lang="ru-RU" sz="2000" b="1" dirty="0"/>
              <a:t>определения пульса: </a:t>
            </a:r>
            <a:endParaRPr lang="ru-RU" sz="2000" b="1" dirty="0" smtClean="0"/>
          </a:p>
          <a:p>
            <a:pPr>
              <a:buNone/>
            </a:pPr>
            <a:r>
              <a:rPr lang="ru-RU" sz="2000" dirty="0" smtClean="0"/>
              <a:t>артерии </a:t>
            </a:r>
            <a:r>
              <a:rPr lang="ru-RU" sz="2000" dirty="0"/>
              <a:t>лучевые, сонные, височные, бедренные, тыла стопы.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782995"/>
            <a:ext cx="76215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dirty="0"/>
              <a:t>– толчкообразные колебания стенок артерий в такт сердечным сокращениям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4172" y="2587556"/>
            <a:ext cx="3908428" cy="24101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74"/>
          <a:stretch/>
        </p:blipFill>
        <p:spPr>
          <a:xfrm rot="16200000">
            <a:off x="1765160" y="4960016"/>
            <a:ext cx="1643457" cy="19624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artisticPhotocopy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92600" y="3314388"/>
            <a:ext cx="4594693" cy="29099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67" t="5676" r="4167" b="10670"/>
          <a:stretch/>
        </p:blipFill>
        <p:spPr>
          <a:xfrm>
            <a:off x="2667998" y="3855187"/>
            <a:ext cx="1800200" cy="1013974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8007" y="0"/>
            <a:ext cx="8472518" cy="6206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Свойства </a:t>
            </a:r>
            <a:r>
              <a:rPr lang="ru-RU" b="1" dirty="0" smtClean="0"/>
              <a:t>пульса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99929165"/>
              </p:ext>
            </p:extLst>
          </p:nvPr>
        </p:nvGraphicFramePr>
        <p:xfrm>
          <a:off x="1" y="620688"/>
          <a:ext cx="9110523" cy="6171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7863"/>
                <a:gridCol w="2304256"/>
                <a:gridCol w="3458404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Свойства (критерии) пульса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У здорового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 патологии</a:t>
                      </a:r>
                      <a:endParaRPr lang="ru-RU" sz="2000" dirty="0"/>
                    </a:p>
                  </a:txBody>
                  <a:tcPr anchor="ctr"/>
                </a:tc>
              </a:tr>
              <a:tr h="995650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Симметричность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совпадение пульсовых волн на обеих руках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симметричный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несимметричный (сужение или сдавливание артерии)</a:t>
                      </a:r>
                      <a:endParaRPr lang="ru-RU" sz="1600" dirty="0"/>
                    </a:p>
                  </a:txBody>
                  <a:tcPr anchor="ctr"/>
                </a:tc>
              </a:tr>
              <a:tr h="1200808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Ритмичность –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чередование пульсовых волн через определенные интервалы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ритмичный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аритмия </a:t>
                      </a:r>
                      <a:endParaRPr lang="ru-RU" sz="1600" dirty="0"/>
                    </a:p>
                  </a:txBody>
                  <a:tcPr anchor="ctr"/>
                </a:tc>
              </a:tr>
              <a:tr h="1426835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Частота –</a:t>
                      </a:r>
                    </a:p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число пульсовых волн в минуту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60-80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&gt;80 – </a:t>
                      </a:r>
                      <a:r>
                        <a:rPr lang="ru-RU" sz="16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тахикардия;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&lt;60 – </a:t>
                      </a:r>
                      <a:r>
                        <a:rPr lang="ru-RU" sz="16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брадикардия;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6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дефицит пульса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</a:p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разница между ЧСС и частотой пульса</a:t>
                      </a:r>
                      <a:endParaRPr lang="ru-RU" sz="1600" dirty="0"/>
                    </a:p>
                  </a:txBody>
                  <a:tcPr anchor="ctr"/>
                </a:tc>
              </a:tr>
              <a:tr h="700642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Наполнение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</a:p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заполнение артерии кровью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удовлетворительное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Полный или пустой</a:t>
                      </a:r>
                      <a:endParaRPr lang="ru-RU" sz="1600" dirty="0"/>
                    </a:p>
                  </a:txBody>
                  <a:tcPr anchor="ctr"/>
                </a:tc>
              </a:tr>
              <a:tr h="995650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Напряжение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состояние стенки артерии (с какой силой удается пережать)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удовлетворительное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твердый (при высоком АД), мягкий – при низком АД</a:t>
                      </a:r>
                      <a:endParaRPr lang="ru-RU" sz="16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0811" y="33129"/>
            <a:ext cx="6589199" cy="5960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Свойства пульса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19998" y="1330420"/>
            <a:ext cx="3506071" cy="504056"/>
          </a:xfrm>
        </p:spPr>
        <p:txBody>
          <a:bodyPr>
            <a:noAutofit/>
          </a:bodyPr>
          <a:lstStyle/>
          <a:p>
            <a:r>
              <a:rPr lang="ru-RU" sz="2400" dirty="0" smtClean="0"/>
              <a:t>симметричность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785" t="47802"/>
          <a:stretch/>
        </p:blipFill>
        <p:spPr>
          <a:xfrm>
            <a:off x="1475656" y="823333"/>
            <a:ext cx="1964212" cy="12580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69" t="22721" r="3631" b="7851"/>
          <a:stretch/>
        </p:blipFill>
        <p:spPr>
          <a:xfrm>
            <a:off x="410730" y="3192622"/>
            <a:ext cx="2580287" cy="10801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690" r="15802"/>
          <a:stretch/>
        </p:blipFill>
        <p:spPr>
          <a:xfrm>
            <a:off x="3214649" y="2965710"/>
            <a:ext cx="1443468" cy="9361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8125"/>
          <a:stretch/>
        </p:blipFill>
        <p:spPr>
          <a:xfrm>
            <a:off x="1700874" y="2188960"/>
            <a:ext cx="1513775" cy="973106"/>
          </a:xfrm>
          <a:prstGeom prst="rect">
            <a:avLst/>
          </a:prstGeom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4881749" y="3042779"/>
            <a:ext cx="2814109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ритмичность</a:t>
            </a:r>
            <a:endParaRPr lang="ru-RU" sz="24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6" y="4653879"/>
            <a:ext cx="2857500" cy="1047750"/>
          </a:xfrm>
          <a:prstGeom prst="rect">
            <a:avLst/>
          </a:prstGeom>
        </p:spPr>
      </p:pic>
      <p:sp>
        <p:nvSpPr>
          <p:cNvPr id="13" name="Объект 2"/>
          <p:cNvSpPr txBox="1">
            <a:spLocks/>
          </p:cNvSpPr>
          <p:nvPr/>
        </p:nvSpPr>
        <p:spPr>
          <a:xfrm>
            <a:off x="4211960" y="4849764"/>
            <a:ext cx="2814109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частота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417331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0811" y="33129"/>
            <a:ext cx="6589199" cy="5960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Свойства пульса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24246" y="4651172"/>
            <a:ext cx="2814109" cy="50405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напряжение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sp>
        <p:nvSpPr>
          <p:cNvPr id="13" name="Объект 2"/>
          <p:cNvSpPr txBox="1">
            <a:spLocks/>
          </p:cNvSpPr>
          <p:nvPr/>
        </p:nvSpPr>
        <p:spPr>
          <a:xfrm>
            <a:off x="3624246" y="2474755"/>
            <a:ext cx="2814109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наполнение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1945"/>
          <a:stretch/>
        </p:blipFill>
        <p:spPr>
          <a:xfrm>
            <a:off x="1751220" y="4262057"/>
            <a:ext cx="1526551" cy="133714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312" y="1916831"/>
            <a:ext cx="1637765" cy="163776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278"/>
          <a:stretch/>
        </p:blipFill>
        <p:spPr>
          <a:xfrm>
            <a:off x="1965329" y="2229782"/>
            <a:ext cx="1193921" cy="103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5266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88640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Артериальное давление</a:t>
            </a:r>
            <a:r>
              <a:rPr lang="ru-RU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052736"/>
            <a:ext cx="7488832" cy="1296144"/>
          </a:xfrm>
        </p:spPr>
        <p:txBody>
          <a:bodyPr>
            <a:normAutofit/>
          </a:bodyPr>
          <a:lstStyle/>
          <a:p>
            <a:pPr marL="0" indent="342900">
              <a:buNone/>
            </a:pPr>
            <a:r>
              <a:rPr lang="ru-RU" sz="2400" dirty="0" smtClean="0"/>
              <a:t>– это давление крови на стенки артерий.</a:t>
            </a:r>
          </a:p>
          <a:p>
            <a:pPr marL="0" indent="342900">
              <a:lnSpc>
                <a:spcPct val="110000"/>
              </a:lnSpc>
              <a:buNone/>
            </a:pPr>
            <a:r>
              <a:rPr lang="ru-RU" sz="2000" dirty="0" smtClean="0"/>
              <a:t>Зависит </a:t>
            </a:r>
            <a:r>
              <a:rPr lang="ru-RU" sz="2000" dirty="0"/>
              <a:t>от величины сердечного выброса, вязкости крови, тонуса артериальной стенки</a:t>
            </a:r>
            <a:r>
              <a:rPr lang="ru-RU" sz="2000" dirty="0" smtClean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08" r="52356" b="27266"/>
          <a:stretch/>
        </p:blipFill>
        <p:spPr>
          <a:xfrm>
            <a:off x="1990739" y="2348880"/>
            <a:ext cx="1944216" cy="26826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9203" y="3451389"/>
            <a:ext cx="2705100" cy="2952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65484" y="3066966"/>
            <a:ext cx="2592712" cy="18607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Артериальное давление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68760"/>
            <a:ext cx="7488832" cy="3888432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sz="2000" b="1" i="1" dirty="0"/>
              <a:t>Систолическое АД (в норме 100-140мм </a:t>
            </a:r>
            <a:r>
              <a:rPr lang="ru-RU" sz="2000" b="1" i="1" dirty="0" err="1"/>
              <a:t>рт</a:t>
            </a:r>
            <a:r>
              <a:rPr lang="ru-RU" sz="2000" b="1" i="1" dirty="0"/>
              <a:t>. ст.)</a:t>
            </a:r>
            <a:r>
              <a:rPr lang="ru-RU" sz="2000" dirty="0"/>
              <a:t> </a:t>
            </a:r>
            <a:r>
              <a:rPr lang="ru-RU" dirty="0"/>
              <a:t>– максимальное – во время сокращения левого желудочка сердца. Отражает состояние сердца и артериальной системы</a:t>
            </a:r>
            <a:r>
              <a:rPr lang="ru-RU" dirty="0" smtClean="0"/>
              <a:t>.</a:t>
            </a:r>
          </a:p>
          <a:p>
            <a:endParaRPr lang="ru-RU" sz="800" dirty="0"/>
          </a:p>
          <a:p>
            <a:r>
              <a:rPr lang="ru-RU" sz="2000" b="1" i="1" dirty="0" err="1"/>
              <a:t>Диастолическое</a:t>
            </a:r>
            <a:r>
              <a:rPr lang="ru-RU" sz="2000" b="1" i="1" dirty="0"/>
              <a:t> (в норме 60-90мм </a:t>
            </a:r>
            <a:r>
              <a:rPr lang="ru-RU" sz="2000" b="1" i="1" dirty="0" err="1"/>
              <a:t>рт</a:t>
            </a:r>
            <a:r>
              <a:rPr lang="ru-RU" sz="2000" b="1" i="1" dirty="0"/>
              <a:t>. ст.)</a:t>
            </a:r>
            <a:r>
              <a:rPr lang="ru-RU" sz="2000" dirty="0"/>
              <a:t> – </a:t>
            </a:r>
            <a:r>
              <a:rPr lang="ru-RU" dirty="0"/>
              <a:t>минимальное – в фазе расслабления левого желудочка. Свидетельствует о сопротивляемости сосудов.</a:t>
            </a:r>
          </a:p>
          <a:p>
            <a:endParaRPr lang="ru-RU" sz="800" dirty="0"/>
          </a:p>
          <a:p>
            <a:r>
              <a:rPr lang="ru-RU" sz="2000" b="1" i="1" dirty="0"/>
              <a:t>Пульсовое давление (оптимально – 40-50мм </a:t>
            </a:r>
            <a:r>
              <a:rPr lang="ru-RU" sz="2000" b="1" i="1" dirty="0" err="1"/>
              <a:t>рт</a:t>
            </a:r>
            <a:r>
              <a:rPr lang="ru-RU" sz="2000" b="1" i="1" dirty="0"/>
              <a:t>. ст.)</a:t>
            </a:r>
            <a:r>
              <a:rPr lang="ru-RU" sz="2000" dirty="0"/>
              <a:t>  – </a:t>
            </a:r>
            <a:r>
              <a:rPr lang="ru-RU" dirty="0"/>
              <a:t>разница между показателями систолического и </a:t>
            </a:r>
            <a:r>
              <a:rPr lang="ru-RU" dirty="0" err="1"/>
              <a:t>диастоллического</a:t>
            </a:r>
            <a:r>
              <a:rPr lang="ru-RU" dirty="0"/>
              <a:t> АД.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88965" y="5301208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Повышение</a:t>
            </a:r>
            <a:r>
              <a:rPr lang="ru-RU" sz="2000" b="1" i="1" dirty="0" smtClean="0"/>
              <a:t> </a:t>
            </a:r>
            <a:r>
              <a:rPr lang="ru-RU" sz="2000" b="1" i="1" dirty="0"/>
              <a:t>– гипертензия</a:t>
            </a:r>
          </a:p>
          <a:p>
            <a:pPr>
              <a:buNone/>
            </a:pPr>
            <a:endParaRPr lang="ru-RU" sz="2000" b="1" i="1" dirty="0"/>
          </a:p>
          <a:p>
            <a:r>
              <a:rPr lang="ru-RU" sz="2000" dirty="0" smtClean="0"/>
              <a:t>Понижение </a:t>
            </a:r>
            <a:r>
              <a:rPr lang="ru-RU" sz="2000" dirty="0"/>
              <a:t>– </a:t>
            </a:r>
            <a:r>
              <a:rPr lang="ru-RU" sz="2000" b="1" i="1" dirty="0"/>
              <a:t>гипотензия</a:t>
            </a:r>
            <a:r>
              <a:rPr lang="ru-RU" sz="2000" b="1" i="1" dirty="0" smtClean="0"/>
              <a:t>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08" r="52356" b="27266"/>
          <a:stretch/>
        </p:blipFill>
        <p:spPr>
          <a:xfrm>
            <a:off x="7596336" y="332470"/>
            <a:ext cx="1357125" cy="1872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0039" y="63754"/>
            <a:ext cx="6589199" cy="722363"/>
          </a:xfrm>
        </p:spPr>
        <p:txBody>
          <a:bodyPr/>
          <a:lstStyle/>
          <a:p>
            <a:r>
              <a:rPr lang="ru-RU" b="1" dirty="0"/>
              <a:t>Артериальное давление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404855"/>
            <a:ext cx="3446478" cy="4956175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4" y="4357414"/>
            <a:ext cx="2968153" cy="197876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310519">
            <a:off x="6823859" y="2657863"/>
            <a:ext cx="1240452" cy="1222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58852">
            <a:off x="5349926" y="1667084"/>
            <a:ext cx="1526319" cy="200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28891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0039" y="63754"/>
            <a:ext cx="6589199" cy="722363"/>
          </a:xfrm>
        </p:spPr>
        <p:txBody>
          <a:bodyPr/>
          <a:lstStyle/>
          <a:p>
            <a:r>
              <a:rPr lang="ru-RU" b="1" dirty="0"/>
              <a:t>Артериальное давление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492504"/>
            <a:ext cx="2040152" cy="2040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647" r="22573"/>
          <a:stretch/>
        </p:blipFill>
        <p:spPr>
          <a:xfrm>
            <a:off x="2723575" y="3257258"/>
            <a:ext cx="1728192" cy="22827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1848" y="4541271"/>
            <a:ext cx="3775053" cy="2089513"/>
          </a:xfrm>
          <a:prstGeom prst="rect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70100" y="2548469"/>
            <a:ext cx="1819275" cy="1428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3550" y="1019788"/>
            <a:ext cx="2162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6012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Обморок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65189" y="2258099"/>
            <a:ext cx="5868144" cy="4155518"/>
          </a:xfrm>
        </p:spPr>
        <p:txBody>
          <a:bodyPr>
            <a:normAutofit/>
          </a:bodyPr>
          <a:lstStyle/>
          <a:p>
            <a:pPr marL="0" indent="342900">
              <a:spcBef>
                <a:spcPts val="0"/>
              </a:spcBef>
              <a:buNone/>
            </a:pPr>
            <a:r>
              <a:rPr lang="ru-RU" sz="2000" b="1" dirty="0" smtClean="0"/>
              <a:t>Факторы </a:t>
            </a:r>
            <a:r>
              <a:rPr lang="ru-RU" sz="2000" b="1" dirty="0"/>
              <a:t>возникновения: </a:t>
            </a:r>
            <a:endParaRPr lang="ru-RU" sz="2000" b="1" dirty="0" smtClean="0"/>
          </a:p>
          <a:p>
            <a:pPr marL="0" indent="342900">
              <a:spcBef>
                <a:spcPts val="0"/>
              </a:spcBef>
              <a:buNone/>
            </a:pPr>
            <a:r>
              <a:rPr lang="ru-RU" sz="2000" dirty="0" smtClean="0"/>
              <a:t>сильное </a:t>
            </a:r>
            <a:r>
              <a:rPr lang="ru-RU" sz="2000" dirty="0"/>
              <a:t>нервно-психическое потрясение (испуг, резкая боль, вид крови), переутомление, духота</a:t>
            </a:r>
            <a:r>
              <a:rPr lang="ru-RU" sz="2000" dirty="0" smtClean="0"/>
              <a:t>.</a:t>
            </a:r>
          </a:p>
          <a:p>
            <a:pPr marL="0" indent="342900">
              <a:spcBef>
                <a:spcPts val="0"/>
              </a:spcBef>
              <a:buNone/>
            </a:pPr>
            <a:endParaRPr lang="ru-RU" sz="2000" dirty="0"/>
          </a:p>
          <a:p>
            <a:pPr marL="0" indent="342900">
              <a:spcBef>
                <a:spcPts val="0"/>
              </a:spcBef>
              <a:buNone/>
            </a:pPr>
            <a:r>
              <a:rPr lang="ru-RU" sz="2000" b="1" dirty="0"/>
              <a:t>Субъективные ощущения перед </a:t>
            </a:r>
            <a:r>
              <a:rPr lang="ru-RU" sz="2000" b="1" dirty="0" smtClean="0"/>
              <a:t>обмороком</a:t>
            </a:r>
            <a:r>
              <a:rPr lang="ru-RU" sz="2000" dirty="0" smtClean="0"/>
              <a:t>:</a:t>
            </a:r>
          </a:p>
          <a:p>
            <a:pPr marL="0" indent="342900">
              <a:spcBef>
                <a:spcPts val="0"/>
              </a:spcBef>
              <a:buNone/>
            </a:pPr>
            <a:r>
              <a:rPr lang="ru-RU" sz="2000" dirty="0" smtClean="0"/>
              <a:t> </a:t>
            </a:r>
            <a:r>
              <a:rPr lang="ru-RU" sz="2000" dirty="0"/>
              <a:t>дурнота, головокружение, шум в </a:t>
            </a:r>
            <a:r>
              <a:rPr lang="ru-RU" sz="2000" dirty="0" smtClean="0"/>
              <a:t>ушах.</a:t>
            </a:r>
          </a:p>
          <a:p>
            <a:pPr marL="0" indent="342900">
              <a:spcBef>
                <a:spcPts val="0"/>
              </a:spcBef>
              <a:buNone/>
            </a:pPr>
            <a:endParaRPr lang="ru-RU" sz="2000" b="1" dirty="0"/>
          </a:p>
          <a:p>
            <a:pPr marL="0" indent="342900">
              <a:spcBef>
                <a:spcPts val="0"/>
              </a:spcBef>
              <a:buNone/>
            </a:pPr>
            <a:r>
              <a:rPr lang="ru-RU" sz="2000" b="1" dirty="0" smtClean="0"/>
              <a:t>Объективно</a:t>
            </a:r>
            <a:r>
              <a:rPr lang="ru-RU" sz="2000" dirty="0" smtClean="0"/>
              <a:t>: </a:t>
            </a:r>
          </a:p>
          <a:p>
            <a:pPr marL="0" indent="342900">
              <a:spcBef>
                <a:spcPts val="0"/>
              </a:spcBef>
              <a:buNone/>
            </a:pPr>
            <a:r>
              <a:rPr lang="ru-RU" sz="2000" dirty="0" smtClean="0"/>
              <a:t> </a:t>
            </a:r>
            <a:r>
              <a:rPr lang="ru-RU" sz="2000" dirty="0"/>
              <a:t>отсутствие сознания, бледная кожа, конечности холодные, пульс слабый, возможно понижение АД.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634082"/>
            <a:ext cx="7884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dirty="0"/>
              <a:t>– кратковременная потеря сознания по причине остро возникшей недостаточности кровоснабжения головного мозга.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3635" y="3747264"/>
            <a:ext cx="1884551" cy="12563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0485" y="5064046"/>
            <a:ext cx="1495425" cy="1428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487" y="2123247"/>
            <a:ext cx="1889760" cy="15331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94879" y="1412776"/>
            <a:ext cx="1614453" cy="1360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8052" y="3149197"/>
            <a:ext cx="3138763" cy="174657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10813" y="3068960"/>
            <a:ext cx="143389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3975" y="2057343"/>
            <a:ext cx="1433898" cy="10738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3513"/>
            <a:ext cx="6589199" cy="73180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Обморок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4844" y="1988840"/>
            <a:ext cx="2442854" cy="168086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37"/>
          <a:stretch/>
        </p:blipFill>
        <p:spPr>
          <a:xfrm>
            <a:off x="3604574" y="836712"/>
            <a:ext cx="2911327" cy="1656184"/>
          </a:xfrm>
          <a:prstGeom prst="rect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0997" y="3443815"/>
            <a:ext cx="1224904" cy="765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6807" y="4268563"/>
            <a:ext cx="1166931" cy="108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435"/>
          <a:stretch/>
        </p:blipFill>
        <p:spPr>
          <a:xfrm>
            <a:off x="1189302" y="1401755"/>
            <a:ext cx="1428750" cy="129394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0331"/>
          <a:stretch/>
        </p:blipFill>
        <p:spPr>
          <a:xfrm>
            <a:off x="4439672" y="5191683"/>
            <a:ext cx="1317143" cy="123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12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5796"/>
            <a:ext cx="8229600" cy="512884"/>
          </a:xfrm>
        </p:spPr>
        <p:txBody>
          <a:bodyPr>
            <a:noAutofit/>
          </a:bodyPr>
          <a:lstStyle/>
          <a:p>
            <a:r>
              <a:rPr lang="ru-RU" sz="2400" b="1" i="1" dirty="0"/>
              <a:t>План сестринских </a:t>
            </a:r>
            <a:r>
              <a:rPr lang="ru-RU" sz="2400" b="1" i="1" dirty="0" smtClean="0"/>
              <a:t>вмешательств при обмороке</a:t>
            </a:r>
            <a:r>
              <a:rPr lang="ru-RU" sz="2400" b="1" dirty="0"/>
              <a:t/>
            </a:r>
            <a:br>
              <a:rPr lang="ru-RU" sz="2400" b="1" dirty="0"/>
            </a:b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1152788"/>
              </p:ext>
            </p:extLst>
          </p:nvPr>
        </p:nvGraphicFramePr>
        <p:xfrm>
          <a:off x="0" y="548680"/>
          <a:ext cx="9144000" cy="6559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470"/>
                <a:gridCol w="5639698"/>
                <a:gridCol w="3059832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Сестринские</a:t>
                      </a:r>
                      <a:r>
                        <a:rPr lang="ru-RU" baseline="0" dirty="0" smtClean="0"/>
                        <a:t> вмешательства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Обоснование</a:t>
                      </a:r>
                      <a:endParaRPr lang="ru-RU" dirty="0"/>
                    </a:p>
                  </a:txBody>
                  <a:tcPr anchor="ctr"/>
                </a:tc>
              </a:tr>
              <a:tr h="69853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Уложить пациента горизонтально, без подушки, приподняв ноги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Обеспечение притока крови к сосудам головы</a:t>
                      </a:r>
                      <a:endParaRPr lang="ru-RU" dirty="0"/>
                    </a:p>
                  </a:txBody>
                  <a:tcPr anchor="ctr"/>
                </a:tc>
              </a:tr>
              <a:tr h="40470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Открыть окно, расстегнуть воротник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Облегчение дыхания</a:t>
                      </a:r>
                      <a:endParaRPr lang="ru-RU" dirty="0"/>
                    </a:p>
                  </a:txBody>
                  <a:tcPr anchor="ctr"/>
                </a:tc>
              </a:tr>
              <a:tr h="123150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Обрызгать лицо холодной водой, поднести к носу нашатырный спирт (на расстоянии 15см), похлопать по щекам, позвать по имени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Воздействие на рецепторы</a:t>
                      </a:r>
                      <a:endParaRPr lang="ru-RU" dirty="0"/>
                    </a:p>
                  </a:txBody>
                  <a:tcPr anchor="ctr"/>
                </a:tc>
              </a:tr>
              <a:tr h="92506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После оказания помощи уложить пациента на 2 часа в постель, укрыть, к ногам поместить грелку</a:t>
                      </a:r>
                      <a:endParaRPr lang="ru-RU" sz="20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Профилактика повторного обморока</a:t>
                      </a:r>
                      <a:endParaRPr lang="ru-RU" dirty="0"/>
                    </a:p>
                  </a:txBody>
                  <a:tcPr anchor="ctr"/>
                </a:tc>
              </a:tr>
              <a:tr h="64754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Напоить пациента горячим кофе, крепким чаем</a:t>
                      </a:r>
                      <a:endParaRPr lang="ru-RU" sz="20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  <a:tr h="9979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Определить гемодинамические показатели (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АД)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Раннее выявление острой сосудистой недостаточности</a:t>
                      </a:r>
                      <a:endParaRPr lang="ru-RU" dirty="0"/>
                    </a:p>
                  </a:txBody>
                  <a:tcPr anchor="ctr"/>
                </a:tc>
              </a:tr>
              <a:tr h="69853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низком АД сообщить врачу, приготовить и ввести назначенные препараты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Обеспечение лечения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75656" y="1484784"/>
            <a:ext cx="6589199" cy="4461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6000" b="1" smtClean="0"/>
              <a:t>БЛАГОДАРЮ</a:t>
            </a:r>
            <a:br>
              <a:rPr lang="ru-RU" sz="6000" b="1" smtClean="0"/>
            </a:br>
            <a:r>
              <a:rPr lang="ru-RU" sz="6000" b="1" smtClean="0"/>
              <a:t> ЗА </a:t>
            </a:r>
            <a:br>
              <a:rPr lang="ru-RU" sz="6000" b="1" smtClean="0"/>
            </a:br>
            <a:r>
              <a:rPr lang="ru-RU" sz="6000" b="1" smtClean="0"/>
              <a:t>ВНИМАНИЕ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xmlns="" val="262218623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Оранжевый и красный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TC103457503[[fn=Допускает цитирование]]</Template>
  <TotalTime>248</TotalTime>
  <Words>650</Words>
  <Application>Microsoft Office PowerPoint</Application>
  <PresentationFormat>Экран (4:3)</PresentationFormat>
  <Paragraphs>152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Легкий дым</vt:lpstr>
      <vt:lpstr>Оценка функционального состояния пациента</vt:lpstr>
      <vt:lpstr>Сокращения: </vt:lpstr>
      <vt:lpstr>Дыхание</vt:lpstr>
      <vt:lpstr>Слайд 4</vt:lpstr>
      <vt:lpstr> </vt:lpstr>
      <vt:lpstr>Дыхание</vt:lpstr>
      <vt:lpstr>План сестринских вмешательств при одышке</vt:lpstr>
      <vt:lpstr>Пульс</vt:lpstr>
      <vt:lpstr>Свойства пульса</vt:lpstr>
      <vt:lpstr>Свойства пульса</vt:lpstr>
      <vt:lpstr>Свойства пульса</vt:lpstr>
      <vt:lpstr>Артериальное давление </vt:lpstr>
      <vt:lpstr>Артериальное давление</vt:lpstr>
      <vt:lpstr>Артериальное давление</vt:lpstr>
      <vt:lpstr>Артериальное давление</vt:lpstr>
      <vt:lpstr>Обморок</vt:lpstr>
      <vt:lpstr>Обморок</vt:lpstr>
      <vt:lpstr>План сестринских вмешательств при обмороке </vt:lpstr>
      <vt:lpstr>Слайд 19</vt:lpstr>
    </vt:vector>
  </TitlesOfParts>
  <Company>АСУ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функционального состояния пациента</dc:title>
  <dc:creator>Пользователь</dc:creator>
  <cp:lastModifiedBy>Мой компьютер</cp:lastModifiedBy>
  <cp:revision>34</cp:revision>
  <dcterms:created xsi:type="dcterms:W3CDTF">2013-01-14T13:57:23Z</dcterms:created>
  <dcterms:modified xsi:type="dcterms:W3CDTF">2014-02-21T06:50:09Z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