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4" r:id="rId10"/>
    <p:sldId id="285" r:id="rId11"/>
    <p:sldId id="264" r:id="rId12"/>
    <p:sldId id="265" r:id="rId13"/>
    <p:sldId id="266" r:id="rId14"/>
    <p:sldId id="267" r:id="rId15"/>
    <p:sldId id="270" r:id="rId16"/>
    <p:sldId id="286" r:id="rId17"/>
    <p:sldId id="273" r:id="rId18"/>
    <p:sldId id="271" r:id="rId19"/>
    <p:sldId id="272" r:id="rId20"/>
    <p:sldId id="274" r:id="rId21"/>
    <p:sldId id="275" r:id="rId22"/>
    <p:sldId id="287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8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Мой компьютер" initials="Мк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24" autoAdjust="0"/>
    <p:restoredTop sz="92636" autoAdjust="0"/>
  </p:normalViewPr>
  <p:slideViewPr>
    <p:cSldViewPr>
      <p:cViewPr varScale="1">
        <p:scale>
          <a:sx n="50" d="100"/>
          <a:sy n="50" d="100"/>
        </p:scale>
        <p:origin x="-1243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5B324-4684-4287-99AC-CEE1B012D3CD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0304C9-3766-4104-A96D-FDADE6F7C4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6779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0304C9-3766-4104-A96D-FDADE6F7C4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6462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3707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1224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966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5213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38417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1477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3426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3126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7460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83311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876160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832750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687102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17594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92010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7191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1BF1B-4C65-433B-9C94-E8129F7BC78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0386825-1A3B-4098-BC40-B1BD15943F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7603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microsoft.com/office/2007/relationships/hdphoto" Target="../media/hdphoto1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gif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10" Type="http://schemas.openxmlformats.org/officeDocument/2006/relationships/image" Target="../media/image77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87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89.gif"/><Relationship Id="rId7" Type="http://schemas.openxmlformats.org/officeDocument/2006/relationships/image" Target="../media/image92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0384" y="116632"/>
            <a:ext cx="8894840" cy="4024468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Сестринское обследование пациента </a:t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Термометрия </a:t>
            </a:r>
            <a:br>
              <a:rPr lang="ru-RU" b="1" i="1" dirty="0" smtClean="0"/>
            </a:br>
            <a:r>
              <a:rPr lang="ru-RU" b="1" i="1" dirty="0" smtClean="0"/>
              <a:t>Уход при лихорадке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6812281"/>
            <a:ext cx="77724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232965" y="4941168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smtClean="0"/>
              <a:t>Преподаватель: </a:t>
            </a:r>
            <a:r>
              <a:rPr lang="ru-RU" sz="2800" b="1" i="1" smtClean="0">
                <a:latin typeface="Comic Sans MS" panose="030F0702030302020204" pitchFamily="66" charset="0"/>
              </a:rPr>
              <a:t>Мельник О.Н.</a:t>
            </a:r>
            <a:endParaRPr lang="ru-RU" sz="2800" b="1" i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644712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Субъективное обследование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67136" y="644712"/>
            <a:ext cx="7776864" cy="2160240"/>
          </a:xfrm>
        </p:spPr>
        <p:txBody>
          <a:bodyPr>
            <a:normAutofit/>
          </a:bodyPr>
          <a:lstStyle/>
          <a:p>
            <a:pPr marL="0" indent="342900">
              <a:buNone/>
            </a:pPr>
            <a:r>
              <a:rPr lang="ru-RU" sz="2000" b="1" dirty="0" smtClean="0"/>
              <a:t>Субъективное обследование</a:t>
            </a:r>
            <a:r>
              <a:rPr lang="ru-RU" sz="2000" dirty="0" smtClean="0"/>
              <a:t>  - сбор информации о пациенте. </a:t>
            </a:r>
          </a:p>
          <a:p>
            <a:pPr marL="0" indent="342900">
              <a:buNone/>
            </a:pPr>
            <a:r>
              <a:rPr lang="ru-RU" sz="2000" dirty="0" smtClean="0"/>
              <a:t>При первой встрече с пациентом собираются </a:t>
            </a:r>
            <a:r>
              <a:rPr lang="ru-RU" sz="2000" b="1" dirty="0" smtClean="0"/>
              <a:t>паспортные</a:t>
            </a:r>
            <a:r>
              <a:rPr lang="ru-RU" sz="2000" dirty="0" smtClean="0"/>
              <a:t>(анкетные)</a:t>
            </a:r>
            <a:r>
              <a:rPr lang="ru-RU" sz="2000" b="1" dirty="0" smtClean="0"/>
              <a:t>данные</a:t>
            </a:r>
            <a:r>
              <a:rPr lang="ru-RU" sz="2000" dirty="0" smtClean="0"/>
              <a:t>: возраст, место жительства, место работы. </a:t>
            </a:r>
            <a:endParaRPr lang="ru-RU" sz="2000" dirty="0"/>
          </a:p>
        </p:txBody>
      </p:sp>
      <p:pic>
        <p:nvPicPr>
          <p:cNvPr id="5" name="Рисунок 4" descr="http://www.myfant.ru/userfiles/image/Moskow/SalviA/v_klinike__salviya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0520" y="3429000"/>
            <a:ext cx="439248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2564904"/>
            <a:ext cx="3810000" cy="3175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836712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Субъективное обследование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980728"/>
            <a:ext cx="7778192" cy="551896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При субъективном обследовании выясняются:</a:t>
            </a:r>
          </a:p>
          <a:p>
            <a:pPr algn="ctr">
              <a:buNone/>
            </a:pPr>
            <a:endParaRPr lang="ru-RU" sz="1200" dirty="0" smtClean="0"/>
          </a:p>
          <a:p>
            <a:pPr lvl="0"/>
            <a:r>
              <a:rPr lang="ru-RU" b="1" dirty="0" smtClean="0"/>
              <a:t>жалобы</a:t>
            </a:r>
            <a:r>
              <a:rPr lang="ru-RU" dirty="0" smtClean="0"/>
              <a:t>  - что заставило пациента обратиться за медицинской помощью;</a:t>
            </a:r>
          </a:p>
          <a:p>
            <a:pPr lvl="0"/>
            <a:r>
              <a:rPr lang="ru-RU" b="1" dirty="0"/>
              <a:t>данные из анамнеза болезни </a:t>
            </a:r>
            <a:r>
              <a:rPr lang="ru-RU" dirty="0" smtClean="0"/>
              <a:t>– история возникновения  той или иной проблемы, начало заболевания, как оно протекало, как лечился пациент;</a:t>
            </a:r>
          </a:p>
          <a:p>
            <a:pPr lvl="0"/>
            <a:r>
              <a:rPr lang="ru-RU" b="1" dirty="0"/>
              <a:t>данные из анамнеза жизни </a:t>
            </a:r>
            <a:r>
              <a:rPr lang="ru-RU" dirty="0" smtClean="0"/>
              <a:t>– как развивался, чем болел, какова наследственность, аллергический анамнез. Кроме того - взаимоотношения в семье,  финансовый статус,  окружающая обстановка;</a:t>
            </a:r>
          </a:p>
          <a:p>
            <a:pPr lvl="0"/>
            <a:r>
              <a:rPr lang="ru-RU" dirty="0" smtClean="0"/>
              <a:t>есть ли у пациента </a:t>
            </a:r>
            <a:r>
              <a:rPr lang="ru-RU" b="1" dirty="0"/>
              <a:t>нарушения</a:t>
            </a:r>
            <a:r>
              <a:rPr lang="ru-RU" dirty="0" smtClean="0"/>
              <a:t> зрения, речи, памяти, сна;</a:t>
            </a:r>
          </a:p>
          <a:p>
            <a:pPr lvl="0"/>
            <a:r>
              <a:rPr lang="ru-RU" b="1" dirty="0"/>
              <a:t>данные о духовном развитии </a:t>
            </a:r>
            <a:r>
              <a:rPr lang="ru-RU" dirty="0" smtClean="0"/>
              <a:t>– отношение к религии, привычки, обычаи;</a:t>
            </a:r>
          </a:p>
          <a:p>
            <a:pPr lvl="0"/>
            <a:r>
              <a:rPr lang="ru-RU" b="1" dirty="0"/>
              <a:t>как </a:t>
            </a:r>
            <a:r>
              <a:rPr lang="ru-RU" dirty="0" smtClean="0"/>
              <a:t>пациент сам </a:t>
            </a:r>
            <a:r>
              <a:rPr lang="ru-RU" b="1" dirty="0"/>
              <a:t>оценивает свое состояние</a:t>
            </a:r>
            <a:r>
              <a:rPr lang="ru-RU" dirty="0" smtClean="0"/>
              <a:t>, как относится к процедурам.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585" y="116632"/>
            <a:ext cx="8229600" cy="764704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Объективное обследование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124744"/>
            <a:ext cx="7453492" cy="93610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000" b="1" dirty="0" smtClean="0"/>
              <a:t>Объективное </a:t>
            </a:r>
            <a:r>
              <a:rPr lang="ru-RU" sz="2200" b="1" dirty="0" smtClean="0"/>
              <a:t>обследование</a:t>
            </a:r>
            <a:r>
              <a:rPr lang="ru-RU" sz="2000" dirty="0" smtClean="0"/>
              <a:t> </a:t>
            </a:r>
          </a:p>
          <a:p>
            <a:pPr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                                             – непосредственный осмотр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2510271"/>
            <a:ext cx="75277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i="1" dirty="0" smtClean="0"/>
              <a:t>Методы объективного сестринского обследования пациента:</a:t>
            </a:r>
            <a:endParaRPr lang="ru-RU" sz="2800" dirty="0" smtClean="0"/>
          </a:p>
          <a:p>
            <a:pPr lvl="0">
              <a:buFont typeface="Arial" pitchFamily="34" charset="0"/>
              <a:buChar char="•"/>
            </a:pPr>
            <a:r>
              <a:rPr lang="ru-RU" sz="2800" i="1" dirty="0" smtClean="0"/>
              <a:t>Осмотр</a:t>
            </a:r>
            <a:endParaRPr lang="ru-RU" sz="2800" dirty="0" smtClean="0"/>
          </a:p>
          <a:p>
            <a:pPr lvl="0">
              <a:buFont typeface="Arial" pitchFamily="34" charset="0"/>
              <a:buChar char="•"/>
            </a:pPr>
            <a:r>
              <a:rPr lang="ru-RU" sz="2800" i="1" dirty="0" smtClean="0"/>
              <a:t>Пальпация (ощупывание)</a:t>
            </a:r>
            <a:endParaRPr lang="ru-RU" sz="2800" dirty="0" smtClean="0"/>
          </a:p>
          <a:p>
            <a:pPr lvl="0">
              <a:buFont typeface="Arial" pitchFamily="34" charset="0"/>
              <a:buChar char="•"/>
            </a:pPr>
            <a:r>
              <a:rPr lang="ru-RU" sz="2800" i="1" dirty="0" smtClean="0"/>
              <a:t>Перкуссия (простукивание)</a:t>
            </a:r>
            <a:endParaRPr lang="ru-RU" sz="2800" dirty="0" smtClean="0"/>
          </a:p>
          <a:p>
            <a:pPr lvl="0">
              <a:buFont typeface="Arial" pitchFamily="34" charset="0"/>
              <a:buChar char="•"/>
            </a:pPr>
            <a:r>
              <a:rPr lang="ru-RU" sz="2800" i="1" dirty="0" smtClean="0"/>
              <a:t>Аускультация (выслушивание</a:t>
            </a:r>
            <a:r>
              <a:rPr lang="ru-RU" sz="28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r>
              <a:rPr lang="ru-RU" sz="2800" i="1" dirty="0" smtClean="0"/>
              <a:t>Дополнительные обследования и измерения </a:t>
            </a:r>
            <a:r>
              <a:rPr lang="ru-RU" sz="2800" dirty="0" smtClean="0"/>
              <a:t>(антропометрические).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255403"/>
            <a:ext cx="3564565" cy="267342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64704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Объективное обследование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044" y="209086"/>
            <a:ext cx="7596956" cy="2212990"/>
          </a:xfrm>
        </p:spPr>
        <p:txBody>
          <a:bodyPr>
            <a:normAutofit fontScale="92500"/>
          </a:bodyPr>
          <a:lstStyle/>
          <a:p>
            <a:pPr lvl="0">
              <a:buNone/>
            </a:pPr>
            <a:endParaRPr lang="ru-RU" b="1" i="1" dirty="0" smtClean="0"/>
          </a:p>
          <a:p>
            <a:pPr lvl="0">
              <a:lnSpc>
                <a:spcPct val="130000"/>
              </a:lnSpc>
              <a:buNone/>
            </a:pPr>
            <a:r>
              <a:rPr lang="ru-RU" sz="2600" b="1" i="1" dirty="0" smtClean="0"/>
              <a:t>Осмотр</a:t>
            </a:r>
            <a:r>
              <a:rPr lang="ru-RU" sz="2600" dirty="0" smtClean="0"/>
              <a:t> </a:t>
            </a:r>
            <a:r>
              <a:rPr lang="ru-RU" sz="2000" dirty="0" smtClean="0"/>
              <a:t>– визуальная оценка общего состояния, сознания пациента, положения его относительно постели, выражения его лица, его телосложения. Осмотр видимых слизистых, кожи, волосистых участков тела.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16" y="2289558"/>
            <a:ext cx="2990706" cy="19938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62" y="4271126"/>
            <a:ext cx="2760577" cy="25397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337" y="4653136"/>
            <a:ext cx="3192762" cy="1926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755" y="-86195"/>
            <a:ext cx="8229600" cy="751429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Объективное обследование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30206" y="689078"/>
            <a:ext cx="8013794" cy="1477748"/>
          </a:xfrm>
        </p:spPr>
        <p:txBody>
          <a:bodyPr>
            <a:noAutofit/>
          </a:bodyPr>
          <a:lstStyle/>
          <a:p>
            <a:pPr marL="0" lvl="0" indent="342900">
              <a:buNone/>
            </a:pPr>
            <a:r>
              <a:rPr lang="ru-RU" sz="2400" b="1" i="1" dirty="0" smtClean="0"/>
              <a:t>Пальпация (ощупывание)</a:t>
            </a:r>
            <a:r>
              <a:rPr lang="ru-RU" sz="2400" dirty="0" smtClean="0"/>
              <a:t> </a:t>
            </a:r>
            <a:r>
              <a:rPr lang="ru-RU" sz="2000" dirty="0" smtClean="0"/>
              <a:t>– оценка состояния кожи (влажность, эластичность),   подкожно-жирового слоя, лимфатических узлов, мышц; определение участков болезненности, границ органов, свойств пульса, выявление отеков.</a:t>
            </a:r>
          </a:p>
          <a:p>
            <a:pPr marL="0" indent="342900">
              <a:buNone/>
            </a:pPr>
            <a:endParaRPr lang="ru-RU" sz="2000" dirty="0"/>
          </a:p>
        </p:txBody>
      </p:sp>
      <p:pic>
        <p:nvPicPr>
          <p:cNvPr id="4" name="Рисунок 3" descr="http://meduniver.com/Medical/Xirurgia/Img/1458.jpg"/>
          <p:cNvPicPr/>
          <p:nvPr/>
        </p:nvPicPr>
        <p:blipFill>
          <a:blip r:embed="rId2"/>
          <a:srcRect t="15185" r="1397"/>
          <a:stretch>
            <a:fillRect/>
          </a:stretch>
        </p:blipFill>
        <p:spPr bwMode="auto">
          <a:xfrm>
            <a:off x="3398304" y="2107027"/>
            <a:ext cx="2474232" cy="1748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ydney.edu.au/medicine/diabetes/foot/IMAGES/posteruir%20tibial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3272" y="4121374"/>
            <a:ext cx="2664296" cy="1900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alcala.ru/medicinskaya/pictures/0273623934.jpg"/>
          <p:cNvPicPr/>
          <p:nvPr/>
        </p:nvPicPr>
        <p:blipFill>
          <a:blip r:embed="rId4"/>
          <a:srcRect t="6977" r="1577" b="10465"/>
          <a:stretch>
            <a:fillRect/>
          </a:stretch>
        </p:blipFill>
        <p:spPr bwMode="auto">
          <a:xfrm>
            <a:off x="6254144" y="2090209"/>
            <a:ext cx="2529400" cy="1842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250" y="4036869"/>
            <a:ext cx="2762670" cy="27308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81" y="4851604"/>
            <a:ext cx="2883123" cy="19160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27" y="2393106"/>
            <a:ext cx="2557679" cy="189999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Объективное обследование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8416" y="691355"/>
            <a:ext cx="7992888" cy="1008112"/>
          </a:xfrm>
        </p:spPr>
        <p:txBody>
          <a:bodyPr>
            <a:normAutofit/>
          </a:bodyPr>
          <a:lstStyle/>
          <a:p>
            <a:pPr marL="0" lvl="0" indent="342900">
              <a:buNone/>
            </a:pPr>
            <a:r>
              <a:rPr lang="ru-RU" sz="2400" b="1" i="1" dirty="0" smtClean="0"/>
              <a:t>Перкуссия (простукивание)</a:t>
            </a:r>
            <a:r>
              <a:rPr lang="ru-RU" sz="2400" dirty="0" smtClean="0"/>
              <a:t> </a:t>
            </a:r>
            <a:r>
              <a:rPr lang="ru-RU" sz="2000" dirty="0" smtClean="0"/>
              <a:t>– определение границ внутренних органов, патологических изменений в них.</a:t>
            </a:r>
          </a:p>
          <a:p>
            <a:pPr marL="0" indent="342900">
              <a:buNone/>
            </a:pPr>
            <a:endParaRPr lang="ru-RU" sz="2000" dirty="0"/>
          </a:p>
        </p:txBody>
      </p:sp>
      <p:pic>
        <p:nvPicPr>
          <p:cNvPr id="4" name="Рисунок 3" descr="http://meduniver.com/Medical/Xirurgia/Img/150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249" y="4149080"/>
            <a:ext cx="3570760" cy="2511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medarticle.moslek.ru/images/32465.jpg"/>
          <p:cNvPicPr/>
          <p:nvPr/>
        </p:nvPicPr>
        <p:blipFill>
          <a:blip r:embed="rId3"/>
          <a:srcRect t="10175"/>
          <a:stretch>
            <a:fillRect/>
          </a:stretch>
        </p:blipFill>
        <p:spPr bwMode="auto">
          <a:xfrm>
            <a:off x="814457" y="1477149"/>
            <a:ext cx="3096344" cy="2550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051" y="4054533"/>
            <a:ext cx="3498341" cy="27251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557747"/>
            <a:ext cx="4032448" cy="226825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049"/>
            <a:ext cx="8229600" cy="666671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Объективное обследование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682922"/>
            <a:ext cx="7848872" cy="1362958"/>
          </a:xfrm>
        </p:spPr>
        <p:txBody>
          <a:bodyPr>
            <a:normAutofit/>
          </a:bodyPr>
          <a:lstStyle/>
          <a:p>
            <a:pPr marL="0" lvl="0" indent="342900">
              <a:lnSpc>
                <a:spcPct val="110000"/>
              </a:lnSpc>
              <a:buNone/>
            </a:pPr>
            <a:r>
              <a:rPr lang="ru-RU" sz="2400" b="1" i="1" dirty="0" smtClean="0"/>
              <a:t>Аускультация (выслушивание</a:t>
            </a:r>
            <a:r>
              <a:rPr lang="ru-RU" sz="2400" dirty="0" smtClean="0"/>
              <a:t>) </a:t>
            </a:r>
            <a:r>
              <a:rPr lang="ru-RU" sz="2000" dirty="0" smtClean="0"/>
              <a:t>– определение звуковых явления в ряде работающих органов (сердце, легкие), величины артериального давления.</a:t>
            </a:r>
          </a:p>
          <a:p>
            <a:pPr>
              <a:buNone/>
            </a:pPr>
            <a:endParaRPr lang="ru-RU" sz="2000" dirty="0"/>
          </a:p>
        </p:txBody>
      </p:sp>
      <p:pic>
        <p:nvPicPr>
          <p:cNvPr id="4" name="Рисунок 3" descr="http://uralpress.ru/sites/default/files/imagecache/slide/photo/medosmotr_0.jpg"/>
          <p:cNvPicPr/>
          <p:nvPr/>
        </p:nvPicPr>
        <p:blipFill>
          <a:blip r:embed="rId2"/>
          <a:srcRect l="34323" b="3465"/>
          <a:stretch>
            <a:fillRect/>
          </a:stretch>
        </p:blipFill>
        <p:spPr bwMode="auto">
          <a:xfrm>
            <a:off x="1354033" y="1933899"/>
            <a:ext cx="2559798" cy="2149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videos.med.wisc.edu/images/stills/Anterior.jpg"/>
          <p:cNvPicPr/>
          <p:nvPr/>
        </p:nvPicPr>
        <p:blipFill>
          <a:blip r:embed="rId3"/>
          <a:srcRect l="3437" r="22188" b="17083"/>
          <a:stretch>
            <a:fillRect/>
          </a:stretch>
        </p:blipFill>
        <p:spPr bwMode="auto">
          <a:xfrm>
            <a:off x="4860032" y="3966500"/>
            <a:ext cx="3312368" cy="280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726" y="1835293"/>
            <a:ext cx="2992945" cy="19870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33" y="4278276"/>
            <a:ext cx="3260801" cy="218319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0"/>
            <a:ext cx="7451335" cy="805472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Объективное обследование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99" y="1792660"/>
            <a:ext cx="3256279" cy="198804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542" y="2133673"/>
            <a:ext cx="2651425" cy="43483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692" y="5405295"/>
            <a:ext cx="4182989" cy="13664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815" y="3765410"/>
            <a:ext cx="2918875" cy="1512565"/>
          </a:xfrm>
          <a:prstGeom prst="rect">
            <a:avLst/>
          </a:prstGeom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1117706" y="692696"/>
            <a:ext cx="8026294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42900">
              <a:lnSpc>
                <a:spcPct val="120000"/>
              </a:lnSpc>
              <a:buFont typeface="Wingdings 3" charset="2"/>
              <a:buNone/>
            </a:pPr>
            <a:r>
              <a:rPr lang="ru-RU" sz="2400" b="1" dirty="0" smtClean="0"/>
              <a:t>Антропометрия</a:t>
            </a:r>
            <a:r>
              <a:rPr lang="ru-RU" sz="2400" dirty="0" smtClean="0"/>
              <a:t> –</a:t>
            </a:r>
            <a:r>
              <a:rPr lang="ru-RU" sz="2000" dirty="0" smtClean="0"/>
              <a:t> методы определения особенностей телосложения и физического развития человека.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02" y="2570187"/>
            <a:ext cx="1571625" cy="14287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032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692696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Объективное обследование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971600" y="1407578"/>
            <a:ext cx="8172400" cy="5450422"/>
          </a:xfrm>
        </p:spPr>
        <p:txBody>
          <a:bodyPr>
            <a:normAutofit/>
          </a:bodyPr>
          <a:lstStyle/>
          <a:p>
            <a:pPr lvl="0"/>
            <a:r>
              <a:rPr lang="ru-RU" b="1" i="1" dirty="0" smtClean="0"/>
              <a:t>Измерение роста</a:t>
            </a:r>
            <a:r>
              <a:rPr lang="ru-RU" dirty="0" smtClean="0"/>
              <a:t> - позволяет оценить физическое развитие ребенка, выявить карликовость или гигантизм, проявляемые в эндокринной патологии.</a:t>
            </a:r>
          </a:p>
          <a:p>
            <a:pPr lvl="0"/>
            <a:r>
              <a:rPr lang="ru-RU" b="1" i="1" dirty="0" smtClean="0"/>
              <a:t>Измерение массы тела</a:t>
            </a:r>
            <a:r>
              <a:rPr lang="ru-RU" dirty="0" smtClean="0"/>
              <a:t> – позволяет выявить избыток или дефицит веса, вести наблюдение за беременностью, за отеками, рассчитать дозу лекарственного препарата.</a:t>
            </a:r>
          </a:p>
          <a:p>
            <a:pPr lvl="0"/>
            <a:r>
              <a:rPr lang="ru-RU" b="1" i="1" dirty="0" smtClean="0"/>
              <a:t>Определение окружности головы и грудной клетки</a:t>
            </a:r>
            <a:r>
              <a:rPr lang="ru-RU" dirty="0" smtClean="0"/>
              <a:t> – для  оценки физического развития ребенка, при обследовании пациентов неврологического и пульмонологического профиля.</a:t>
            </a:r>
          </a:p>
          <a:p>
            <a:pPr lvl="0"/>
            <a:r>
              <a:rPr lang="ru-RU" b="1" i="1" dirty="0" smtClean="0"/>
              <a:t>Определение окружности живота</a:t>
            </a:r>
            <a:r>
              <a:rPr lang="ru-RU" dirty="0" smtClean="0"/>
              <a:t> – при наблюдении за беременными, при отеке в брюшной полости (асците).</a:t>
            </a:r>
          </a:p>
          <a:p>
            <a:pPr lvl="0"/>
            <a:r>
              <a:rPr lang="ru-RU" b="1" i="1" dirty="0" smtClean="0"/>
              <a:t>Спирометрия</a:t>
            </a:r>
            <a:r>
              <a:rPr lang="ru-RU" dirty="0" smtClean="0"/>
              <a:t> – определение жизненной емкости легких. Проводится в пульмонологической практике, для  оценки физического развития.</a:t>
            </a:r>
          </a:p>
          <a:p>
            <a:pPr lvl="0"/>
            <a:r>
              <a:rPr lang="ru-RU" b="1" i="1" dirty="0" smtClean="0"/>
              <a:t>Динамометрия</a:t>
            </a:r>
            <a:r>
              <a:rPr lang="ru-RU" dirty="0" smtClean="0"/>
              <a:t> – измерение мышечной силы. Проводится в неврологической практике, для  оценки физического развития.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8367" y="692696"/>
            <a:ext cx="6627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/>
              <a:t>Виды антропометрических измерений:</a:t>
            </a:r>
          </a:p>
        </p:txBody>
      </p:sp>
    </p:spTree>
    <p:extLst>
      <p:ext uri="{BB962C8B-B14F-4D97-AF65-F5344CB8AC3E}">
        <p14:creationId xmlns="" xmlns:p14="http://schemas.microsoft.com/office/powerpoint/2010/main" val="2561787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85728"/>
            <a:ext cx="8858280" cy="548680"/>
          </a:xfrm>
        </p:spPr>
        <p:txBody>
          <a:bodyPr>
            <a:normAutofit/>
          </a:bodyPr>
          <a:lstStyle/>
          <a:p>
            <a:r>
              <a:rPr lang="ru-RU" sz="2400" b="1" dirty="0"/>
              <a:t>Определение степени тяжести состояние </a:t>
            </a:r>
            <a:r>
              <a:rPr lang="ru-RU" sz="2400" b="1" dirty="0" smtClean="0"/>
              <a:t>пациента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85728"/>
            <a:ext cx="8858312" cy="6429420"/>
          </a:xfrm>
        </p:spPr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75275056"/>
              </p:ext>
            </p:extLst>
          </p:nvPr>
        </p:nvGraphicFramePr>
        <p:xfrm>
          <a:off x="142844" y="987210"/>
          <a:ext cx="9056726" cy="5880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9862"/>
                <a:gridCol w="1327385"/>
                <a:gridCol w="1480927"/>
                <a:gridCol w="1656184"/>
                <a:gridCol w="1440160"/>
                <a:gridCol w="1872208"/>
              </a:tblGrid>
              <a:tr h="1105583">
                <a:tc>
                  <a:txBody>
                    <a:bodyPr/>
                    <a:lstStyle/>
                    <a:p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Состояние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Сознание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Положение </a:t>
                      </a:r>
                      <a:r>
                        <a:rPr kumimoji="0" lang="ru-RU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относительно</a:t>
                      </a:r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постели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Выражение лица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Степень </a:t>
                      </a:r>
                      <a:r>
                        <a:rPr kumimoji="0"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выраженности </a:t>
                      </a:r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симптомов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Способность к </a:t>
                      </a:r>
                      <a:r>
                        <a:rPr kumimoji="0" lang="ru-RU" sz="13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самообслуживанию</a:t>
                      </a:r>
                      <a:endParaRPr lang="ru-RU" sz="1300" dirty="0"/>
                    </a:p>
                  </a:txBody>
                  <a:tcPr marL="36000" marR="36000" marT="36000" marB="36000" anchor="ctr"/>
                </a:tc>
              </a:tr>
              <a:tr h="987535">
                <a:tc>
                  <a:txBody>
                    <a:bodyPr/>
                    <a:lstStyle/>
                    <a:p>
                      <a:r>
                        <a:rPr kumimoji="0" lang="ru-RU" sz="1600" b="1" i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Удовлетворительное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ясное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адекватное обстановке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слабо выражены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сохранена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</a:tr>
              <a:tr h="1221856">
                <a:tc>
                  <a:txBody>
                    <a:bodyPr/>
                    <a:lstStyle/>
                    <a:p>
                      <a:r>
                        <a:rPr kumimoji="0" lang="ru-RU" sz="16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Средней тяжести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ясное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активное,</a:t>
                      </a:r>
                    </a:p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вынужденное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страдальческое</a:t>
                      </a:r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адекватное 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выражены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частично утрачена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</a:tr>
              <a:tr h="1578230">
                <a:tc>
                  <a:txBody>
                    <a:bodyPr/>
                    <a:lstStyle/>
                    <a:p>
                      <a:r>
                        <a:rPr kumimoji="0" lang="ru-RU" sz="16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Тяжелое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ясное или </a:t>
                      </a: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нарушенное </a:t>
                      </a:r>
                      <a:endParaRPr lang="ru-RU" sz="14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вынужденное</a:t>
                      </a:r>
                    </a:p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пассивное 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страдальческое </a:t>
                      </a:r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безразличное, неадекватное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выражены значительно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частично сохранена или утрачена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</a:tr>
              <a:tr h="987535">
                <a:tc>
                  <a:txBody>
                    <a:bodyPr/>
                    <a:lstStyle/>
                    <a:p>
                      <a:r>
                        <a:rPr kumimoji="0" lang="ru-RU" sz="16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Крайне тяжелое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Предагональное</a:t>
                      </a:r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агональное</a:t>
                      </a:r>
                      <a:endParaRPr lang="ru-RU" sz="1600" dirty="0"/>
                    </a:p>
                  </a:txBody>
                  <a:tcPr marL="36000" marR="36000" marT="36000" marB="36000" anchor="ctr"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542" y="2755053"/>
            <a:ext cx="3478386" cy="26063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87343"/>
            <a:ext cx="8229600" cy="677361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Оценка </a:t>
            </a:r>
            <a:r>
              <a:rPr lang="ru-RU" b="1" dirty="0" smtClean="0"/>
              <a:t>сознания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764704"/>
            <a:ext cx="7992888" cy="2160240"/>
          </a:xfrm>
        </p:spPr>
        <p:txBody>
          <a:bodyPr>
            <a:normAutofit/>
          </a:bodyPr>
          <a:lstStyle/>
          <a:p>
            <a:pPr lvl="0"/>
            <a:r>
              <a:rPr lang="ru-RU" sz="2400" b="1" i="1" dirty="0" smtClean="0"/>
              <a:t>Ясное</a:t>
            </a:r>
            <a:r>
              <a:rPr lang="ru-RU" sz="2400" dirty="0" smtClean="0"/>
              <a:t> </a:t>
            </a:r>
            <a:r>
              <a:rPr lang="ru-RU" sz="2000" dirty="0" smtClean="0"/>
              <a:t>– пациент адекватно отвечает на вопросы, ориентируется в собственной личности, времени, пространстве.</a:t>
            </a:r>
          </a:p>
          <a:p>
            <a:pPr lvl="0"/>
            <a:r>
              <a:rPr lang="ru-RU" sz="2400" b="1" i="1" dirty="0" smtClean="0"/>
              <a:t>Нарушенное</a:t>
            </a:r>
            <a:r>
              <a:rPr lang="ru-RU" sz="2400" i="1" dirty="0" smtClean="0"/>
              <a:t> </a:t>
            </a:r>
            <a:r>
              <a:rPr lang="ru-RU" sz="2000" dirty="0" smtClean="0"/>
              <a:t>- по типу угнетения и качественные нарушения сознания.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151150"/>
            <a:ext cx="2874799" cy="2156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510" y="5547407"/>
            <a:ext cx="2206752" cy="14691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413" y="4106106"/>
            <a:ext cx="2741825" cy="2882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47667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Оценка сознания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6025" y="1140035"/>
            <a:ext cx="5850151" cy="5717965"/>
          </a:xfrm>
        </p:spPr>
        <p:txBody>
          <a:bodyPr>
            <a:normAutofit/>
          </a:bodyPr>
          <a:lstStyle/>
          <a:p>
            <a:pPr lvl="0"/>
            <a:r>
              <a:rPr lang="ru-RU" sz="22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Помраченное сознание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пациент заторможен, недостаточно ориентирован, на вопросы отвечает невпопад, с запозданием.</a:t>
            </a:r>
          </a:p>
          <a:p>
            <a:pPr lvl="0"/>
            <a: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Ступор (оцепенение)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пациент на вопросы отвечает неосмысленно, после окрика или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тормошения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плохо ориентирован; рефлексы и реакция на боль сохранены.</a:t>
            </a:r>
          </a:p>
          <a:p>
            <a:pPr lvl="0"/>
            <a: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Сопор (спячка)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пациент на вопросы не отвечает, просьб не выполняет. Реагирует на боль стоном, мимикой, движением. Зрачковый и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роговичный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рефлексы сохранены.</a:t>
            </a:r>
          </a:p>
          <a:p>
            <a:pPr lvl="0"/>
            <a:r>
              <a:rPr lang="ru-RU" sz="22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Кома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тяжелое поражение ЦНС с полным отсутствием реакции на внешние раздражители, рефлексов, с возможным нарушением функции жизненно-важных органов.</a:t>
            </a:r>
          </a:p>
          <a:p>
            <a:pPr>
              <a:buNone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028" y="1205102"/>
            <a:ext cx="1666875" cy="14287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572" y="5695289"/>
            <a:ext cx="1928428" cy="107134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85751" y="678370"/>
            <a:ext cx="70784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i="1" dirty="0"/>
              <a:t>Нарушение сознания по типу угнетения: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473" y="3170971"/>
            <a:ext cx="2533941" cy="20418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270" y="5035527"/>
            <a:ext cx="1428750" cy="14287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358" y="2152790"/>
            <a:ext cx="1428750" cy="1428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229600" cy="6206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Оценка сознания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46536"/>
            <a:ext cx="5567865" cy="2808312"/>
          </a:xfrm>
        </p:spPr>
        <p:txBody>
          <a:bodyPr>
            <a:noAutofit/>
          </a:bodyPr>
          <a:lstStyle/>
          <a:p>
            <a:pPr lvl="0"/>
            <a:r>
              <a:rPr lang="ru-RU" sz="2400" b="1" i="1" dirty="0" smtClean="0"/>
              <a:t>бред</a:t>
            </a:r>
            <a:endParaRPr lang="ru-RU" sz="2400" dirty="0" smtClean="0"/>
          </a:p>
          <a:p>
            <a:pPr lvl="0"/>
            <a:r>
              <a:rPr lang="ru-RU" sz="2400" b="1" i="1" dirty="0" smtClean="0"/>
              <a:t>галлюцинации</a:t>
            </a:r>
            <a:endParaRPr lang="ru-RU" sz="2400" dirty="0" smtClean="0"/>
          </a:p>
          <a:p>
            <a:pPr lvl="0"/>
            <a:r>
              <a:rPr lang="ru-RU" sz="2400" b="1" i="1" dirty="0" smtClean="0"/>
              <a:t>дезориентация</a:t>
            </a:r>
            <a:endParaRPr lang="ru-RU" sz="2400" dirty="0" smtClean="0"/>
          </a:p>
          <a:p>
            <a:pPr lvl="0"/>
            <a:r>
              <a:rPr lang="ru-RU" sz="2400" b="1" i="1" dirty="0" smtClean="0"/>
              <a:t>психомоторное возбуждение</a:t>
            </a:r>
            <a:endParaRPr lang="ru-RU" sz="2400" dirty="0" smtClean="0"/>
          </a:p>
          <a:p>
            <a:pPr>
              <a:buNone/>
            </a:pP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557" y="1666301"/>
            <a:ext cx="2944102" cy="360292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92367" y="697424"/>
            <a:ext cx="70517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i="1" dirty="0"/>
              <a:t>Качественные нарушения сознания: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410" y="1383388"/>
            <a:ext cx="2238375" cy="1428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61" y="4554848"/>
            <a:ext cx="2360324" cy="20320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18" y="4154690"/>
            <a:ext cx="1657350" cy="1428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3492" y="35086"/>
            <a:ext cx="8229600" cy="6206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Термометрия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3212976"/>
            <a:ext cx="5149236" cy="2520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Места измерения температуры тела:</a:t>
            </a:r>
          </a:p>
          <a:p>
            <a:pPr lvl="0"/>
            <a:r>
              <a:rPr lang="ru-RU" dirty="0" smtClean="0"/>
              <a:t>подмышечная впадина;</a:t>
            </a:r>
          </a:p>
          <a:p>
            <a:pPr lvl="0"/>
            <a:r>
              <a:rPr lang="ru-RU" dirty="0" smtClean="0"/>
              <a:t>прямая кишка;</a:t>
            </a:r>
          </a:p>
          <a:p>
            <a:pPr lvl="0"/>
            <a:r>
              <a:rPr lang="ru-RU" dirty="0" smtClean="0"/>
              <a:t>ротовая полость;</a:t>
            </a:r>
          </a:p>
          <a:p>
            <a:pPr lvl="0"/>
            <a:r>
              <a:rPr lang="ru-RU" dirty="0" smtClean="0"/>
              <a:t>паховая складка (у детей).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02476" y="620688"/>
            <a:ext cx="77415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/>
              <a:t>– </a:t>
            </a:r>
            <a:r>
              <a:rPr lang="ru-RU" sz="2000" dirty="0"/>
              <a:t>измерение температуры тела при помощи медицинского термометра.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461812"/>
            <a:ext cx="77969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/>
              <a:t>В стационаре температуру у пациентов </a:t>
            </a:r>
            <a:r>
              <a:rPr lang="ru-RU" dirty="0" smtClean="0"/>
              <a:t>измеряют </a:t>
            </a:r>
          </a:p>
          <a:p>
            <a:pPr>
              <a:buNone/>
            </a:pPr>
            <a:r>
              <a:rPr lang="ru-RU" dirty="0" smtClean="0"/>
              <a:t>при </a:t>
            </a:r>
            <a:r>
              <a:rPr lang="ru-RU" dirty="0"/>
              <a:t>поступлении,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в </a:t>
            </a:r>
            <a:r>
              <a:rPr lang="ru-RU" dirty="0"/>
              <a:t>дальнейшем – 2 раза в день: утром в 7-8 часов натощак  и вечером в 17-19 часов перед ужином,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 </a:t>
            </a:r>
            <a:r>
              <a:rPr lang="ru-RU" dirty="0"/>
              <a:t>по назначению врача иногда проводят чаще.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238" y="4962757"/>
            <a:ext cx="2635969" cy="17555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238" y="3016722"/>
            <a:ext cx="2473603" cy="16427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887" y="5261637"/>
            <a:ext cx="2281208" cy="143259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264" r="44798" b="59763"/>
          <a:stretch/>
        </p:blipFill>
        <p:spPr>
          <a:xfrm>
            <a:off x="3851921" y="3838085"/>
            <a:ext cx="936104" cy="129031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747" y="81042"/>
            <a:ext cx="1585693" cy="187111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Термометрия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655203"/>
            <a:ext cx="2097182" cy="20971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756" y="1724178"/>
            <a:ext cx="2029725" cy="24999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244" y="5013176"/>
            <a:ext cx="1428750" cy="1428750"/>
          </a:xfrm>
          <a:prstGeom prst="rect">
            <a:avLst/>
          </a:prstGeom>
        </p:spPr>
      </p:pic>
      <p:pic>
        <p:nvPicPr>
          <p:cNvPr id="9" name="Рисунок 8" descr="http://www.medical-enc.ru/18/images/termometria-tela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52760" y="1628800"/>
            <a:ext cx="407196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81" y="2974135"/>
            <a:ext cx="2221105" cy="37782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3152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7735" y="0"/>
            <a:ext cx="8229600" cy="692696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Термометрия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87624" y="692696"/>
            <a:ext cx="7718924" cy="5421878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Температура тела человека зависит: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b="1" dirty="0" smtClean="0"/>
              <a:t>от возраста:  </a:t>
            </a:r>
          </a:p>
          <a:p>
            <a:pPr lvl="0"/>
            <a:r>
              <a:rPr lang="ru-RU" b="1" i="1" dirty="0" smtClean="0"/>
              <a:t>новорожденные</a:t>
            </a:r>
            <a:r>
              <a:rPr lang="ru-RU" dirty="0" smtClean="0"/>
              <a:t> – 36,8-37,2</a:t>
            </a:r>
            <a:r>
              <a:rPr lang="ru-RU" baseline="30000" dirty="0" smtClean="0"/>
              <a:t>0</a:t>
            </a:r>
            <a:r>
              <a:rPr lang="ru-RU" dirty="0" smtClean="0"/>
              <a:t>С, -  обменные процессы интенсивны, а механизмы терморегуляции не совершенны;</a:t>
            </a:r>
          </a:p>
          <a:p>
            <a:pPr lvl="0"/>
            <a:r>
              <a:rPr lang="ru-RU" b="1" i="1" dirty="0"/>
              <a:t>взрослые</a:t>
            </a:r>
            <a:r>
              <a:rPr lang="ru-RU" dirty="0" smtClean="0"/>
              <a:t> - 36,0-37,0 </a:t>
            </a:r>
            <a:r>
              <a:rPr lang="ru-RU" baseline="30000" dirty="0" smtClean="0"/>
              <a:t>0</a:t>
            </a:r>
            <a:r>
              <a:rPr lang="ru-RU" dirty="0" smtClean="0"/>
              <a:t>С;</a:t>
            </a:r>
          </a:p>
          <a:p>
            <a:pPr lvl="0"/>
            <a:r>
              <a:rPr lang="ru-RU" b="1" i="1" dirty="0"/>
              <a:t>пожилые</a:t>
            </a:r>
            <a:r>
              <a:rPr lang="ru-RU" dirty="0" smtClean="0"/>
              <a:t> – 35,5-36,5 </a:t>
            </a:r>
            <a:r>
              <a:rPr lang="ru-RU" baseline="30000" dirty="0" smtClean="0"/>
              <a:t>0</a:t>
            </a:r>
            <a:r>
              <a:rPr lang="ru-RU" dirty="0" smtClean="0"/>
              <a:t>С – обменные процессы медленнее.</a:t>
            </a:r>
          </a:p>
          <a:p>
            <a:pPr lvl="0"/>
            <a:endParaRPr lang="ru-RU" dirty="0"/>
          </a:p>
          <a:p>
            <a:pPr marL="0" lvl="0" indent="0">
              <a:buNone/>
            </a:pPr>
            <a:r>
              <a:rPr lang="ru-RU" b="1" dirty="0" smtClean="0"/>
              <a:t>от места измерения:</a:t>
            </a:r>
          </a:p>
          <a:p>
            <a:pPr>
              <a:buNone/>
            </a:pPr>
            <a:r>
              <a:rPr lang="ru-RU" dirty="0" smtClean="0"/>
              <a:t>температура в полости рта и в прямой кишке выше (36,7-37,3 </a:t>
            </a:r>
            <a:r>
              <a:rPr lang="ru-RU" baseline="30000" dirty="0" smtClean="0"/>
              <a:t>0</a:t>
            </a:r>
            <a:r>
              <a:rPr lang="ru-RU" dirty="0" smtClean="0"/>
              <a:t>С)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b="1" dirty="0" smtClean="0"/>
              <a:t>от времени суток:</a:t>
            </a:r>
          </a:p>
          <a:p>
            <a:pPr>
              <a:buNone/>
            </a:pPr>
            <a:r>
              <a:rPr lang="ru-RU" dirty="0" smtClean="0"/>
              <a:t>вечером выше, чем утром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869" y="4797152"/>
            <a:ext cx="1506679" cy="17778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трелка вниз 16"/>
          <p:cNvSpPr/>
          <p:nvPr/>
        </p:nvSpPr>
        <p:spPr>
          <a:xfrm>
            <a:off x="5813768" y="1232481"/>
            <a:ext cx="792088" cy="1326577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3112804" y="1247697"/>
            <a:ext cx="738910" cy="1296144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339752" y="522527"/>
            <a:ext cx="4896660" cy="548680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Терморегуляция</a:t>
            </a:r>
            <a:endParaRPr lang="ru-RU" b="1" dirty="0"/>
          </a:p>
        </p:txBody>
      </p:sp>
      <p:sp>
        <p:nvSpPr>
          <p:cNvPr id="5" name="Содержимое 1"/>
          <p:cNvSpPr txBox="1">
            <a:spLocks/>
          </p:cNvSpPr>
          <p:nvPr/>
        </p:nvSpPr>
        <p:spPr>
          <a:xfrm>
            <a:off x="1907588" y="1172808"/>
            <a:ext cx="7812360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42900">
              <a:buFont typeface="Wingdings 3" charset="2"/>
              <a:buNone/>
            </a:pPr>
            <a:r>
              <a:rPr lang="ru-RU" sz="2000" b="1" dirty="0" smtClean="0"/>
              <a:t>- это способность организма поддерживать постоянную температуру в условиях изменяющейся внешней среды</a:t>
            </a:r>
          </a:p>
          <a:p>
            <a:pPr marL="0" indent="342900">
              <a:buFont typeface="Wingdings 3" charset="2"/>
              <a:buNone/>
            </a:pPr>
            <a:endParaRPr lang="ru-RU" dirty="0"/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1579359" y="2558503"/>
            <a:ext cx="2592288" cy="432048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3" charset="2"/>
              <a:buNone/>
            </a:pPr>
            <a:r>
              <a:rPr lang="ru-RU" sz="2000" b="1" dirty="0" smtClean="0"/>
              <a:t>теплопродукция</a:t>
            </a:r>
            <a:endParaRPr lang="ru-RU" sz="2000" b="1" dirty="0"/>
          </a:p>
        </p:txBody>
      </p:sp>
      <p:sp>
        <p:nvSpPr>
          <p:cNvPr id="8" name="Содержимое 1"/>
          <p:cNvSpPr txBox="1">
            <a:spLocks/>
          </p:cNvSpPr>
          <p:nvPr/>
        </p:nvSpPr>
        <p:spPr>
          <a:xfrm>
            <a:off x="5597288" y="2573602"/>
            <a:ext cx="2592288" cy="432048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3" charset="2"/>
              <a:buNone/>
            </a:pPr>
            <a:r>
              <a:rPr lang="ru-RU" sz="2000" b="1" dirty="0" smtClean="0"/>
              <a:t>теплоотдача</a:t>
            </a:r>
            <a:endParaRPr lang="ru-RU" sz="2000" b="1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753" r="2036"/>
          <a:stretch/>
        </p:blipFill>
        <p:spPr>
          <a:xfrm>
            <a:off x="4408573" y="3429000"/>
            <a:ext cx="4825368" cy="288032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1786"/>
          <a:stretch/>
        </p:blipFill>
        <p:spPr>
          <a:xfrm>
            <a:off x="9011" y="3014226"/>
            <a:ext cx="4502839" cy="1306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-22860"/>
            <a:ext cx="8229600" cy="64354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Терморегуляция</a:t>
            </a:r>
            <a:endParaRPr lang="ru-RU" b="1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108969" y="3864730"/>
            <a:ext cx="3193209" cy="2993269"/>
          </a:xfrm>
        </p:spPr>
        <p:txBody>
          <a:bodyPr>
            <a:normAutofit fontScale="77500" lnSpcReduction="20000"/>
          </a:bodyPr>
          <a:lstStyle/>
          <a:p>
            <a:pPr marL="0" indent="342900">
              <a:lnSpc>
                <a:spcPct val="120000"/>
              </a:lnSpc>
              <a:buNone/>
            </a:pPr>
            <a:r>
              <a:rPr lang="ru-RU" b="1" dirty="0" smtClean="0"/>
              <a:t>При снижении температуры </a:t>
            </a:r>
            <a:r>
              <a:rPr lang="ru-RU" dirty="0" smtClean="0"/>
              <a:t>окружающей среды теплообразование усиливается, а теплоотдача уменьшается:</a:t>
            </a:r>
          </a:p>
          <a:p>
            <a:pPr marL="0" lvl="0" indent="342900">
              <a:lnSpc>
                <a:spcPct val="120000"/>
              </a:lnSpc>
            </a:pPr>
            <a:r>
              <a:rPr lang="ru-RU" dirty="0" smtClean="0"/>
              <a:t>уменьшение  теплоизлучения за счет усиления сократительной способности мышц (дрожь, озноб, «гусиная кожа») и сужения кровеносных сосудов (бледность кожи);</a:t>
            </a:r>
          </a:p>
          <a:p>
            <a:pPr marL="0" lvl="0" indent="342900">
              <a:lnSpc>
                <a:spcPct val="120000"/>
              </a:lnSpc>
            </a:pPr>
            <a:r>
              <a:rPr lang="ru-RU" dirty="0" smtClean="0"/>
              <a:t>уменьшение испарения - за счет уменьшения потоотделения.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Объект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827" y="576489"/>
            <a:ext cx="4536504" cy="32882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147" y="1539496"/>
            <a:ext cx="1714292" cy="21428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719" y="416928"/>
            <a:ext cx="1434042" cy="21546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960" t="31279"/>
          <a:stretch/>
        </p:blipFill>
        <p:spPr>
          <a:xfrm>
            <a:off x="166314" y="3426213"/>
            <a:ext cx="1754697" cy="125216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362" t="2927" r="-22773" b="-2927"/>
          <a:stretch/>
        </p:blipFill>
        <p:spPr>
          <a:xfrm>
            <a:off x="7608763" y="834046"/>
            <a:ext cx="1866946" cy="1451835"/>
          </a:xfrm>
          <a:prstGeom prst="rect">
            <a:avLst/>
          </a:prstGeom>
        </p:spPr>
      </p:pic>
      <p:sp>
        <p:nvSpPr>
          <p:cNvPr id="12" name="Содержимое 1"/>
          <p:cNvSpPr txBox="1">
            <a:spLocks/>
          </p:cNvSpPr>
          <p:nvPr/>
        </p:nvSpPr>
        <p:spPr>
          <a:xfrm>
            <a:off x="1936001" y="4401235"/>
            <a:ext cx="3748243" cy="2456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42900">
              <a:buFont typeface="Wingdings 3" charset="2"/>
              <a:buNone/>
            </a:pPr>
            <a:r>
              <a:rPr lang="ru-RU" sz="1400" b="1" dirty="0" smtClean="0"/>
              <a:t>При повышении температуры </a:t>
            </a:r>
            <a:r>
              <a:rPr lang="ru-RU" sz="1400" dirty="0" smtClean="0"/>
              <a:t>усиливается теплоотдача</a:t>
            </a:r>
          </a:p>
          <a:p>
            <a:pPr marL="0" indent="342900"/>
            <a:r>
              <a:rPr lang="ru-RU" sz="1400" dirty="0" smtClean="0"/>
              <a:t>теплоизлучение – расширение кровеносных сосудов (гиперемия кожи - покраснение);</a:t>
            </a:r>
          </a:p>
          <a:p>
            <a:pPr marL="0" indent="342900"/>
            <a:r>
              <a:rPr lang="ru-RU" sz="1400" dirty="0" smtClean="0"/>
              <a:t>испарение влаги – за счет  потоотделения;</a:t>
            </a:r>
          </a:p>
          <a:p>
            <a:pPr marL="0" indent="342900"/>
            <a:r>
              <a:rPr lang="ru-RU" sz="1400" dirty="0" err="1" smtClean="0"/>
              <a:t>теплопроведение</a:t>
            </a:r>
            <a:r>
              <a:rPr lang="ru-RU" sz="1400" dirty="0" smtClean="0"/>
              <a:t> – отдача тепла окружающим предметам.</a:t>
            </a:r>
            <a:endParaRPr lang="ru-RU" sz="1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625" r="18839"/>
          <a:stretch/>
        </p:blipFill>
        <p:spPr>
          <a:xfrm>
            <a:off x="1477967" y="2711838"/>
            <a:ext cx="1512169" cy="1428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887" r="3259"/>
          <a:stretch/>
        </p:blipFill>
        <p:spPr>
          <a:xfrm>
            <a:off x="166314" y="1934597"/>
            <a:ext cx="1512169" cy="1228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16632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/>
              <a:t>Лихорадка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03648" y="394203"/>
            <a:ext cx="7254548" cy="2314717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b="1" i="1" dirty="0" smtClean="0"/>
          </a:p>
          <a:p>
            <a:pPr marL="0" indent="342900">
              <a:buNone/>
            </a:pPr>
            <a:r>
              <a:rPr lang="ru-RU" dirty="0" smtClean="0"/>
              <a:t>(гипертермия) </a:t>
            </a:r>
            <a:r>
              <a:rPr lang="ru-RU" sz="2000" b="1" dirty="0" smtClean="0"/>
              <a:t>- повышение температуры тела  выше 37,0</a:t>
            </a:r>
            <a:r>
              <a:rPr lang="ru-RU" sz="2000" b="1" baseline="30000" dirty="0" smtClean="0"/>
              <a:t>0</a:t>
            </a:r>
            <a:r>
              <a:rPr lang="ru-RU" sz="2000" b="1" dirty="0" smtClean="0"/>
              <a:t>С.  </a:t>
            </a:r>
          </a:p>
          <a:p>
            <a:pPr marL="0" indent="342900">
              <a:buNone/>
            </a:pPr>
            <a:r>
              <a:rPr lang="ru-RU" dirty="0" smtClean="0"/>
              <a:t>- это защитно-приспособительная реакция организма в ответ на воздействие «пирогенных факторов» - микробов, токсинов, продуктов распада собственных тканей организма. </a:t>
            </a:r>
            <a:endParaRPr lang="ru-RU" sz="12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564904"/>
            <a:ext cx="5775945" cy="39248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69269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Лихорадка</a:t>
            </a:r>
            <a:endParaRPr lang="ru-RU" b="1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75656" y="1844824"/>
            <a:ext cx="7814102" cy="4222822"/>
          </a:xfrm>
        </p:spPr>
        <p:txBody>
          <a:bodyPr/>
          <a:lstStyle/>
          <a:p>
            <a:pPr algn="ctr">
              <a:buNone/>
            </a:pPr>
            <a:endParaRPr lang="ru-RU" b="1" i="1" dirty="0" smtClean="0"/>
          </a:p>
          <a:p>
            <a:pPr algn="ctr">
              <a:buNone/>
            </a:pPr>
            <a:endParaRPr lang="ru-RU" b="1" i="1" dirty="0" smtClean="0"/>
          </a:p>
          <a:p>
            <a:pPr algn="ctr">
              <a:buNone/>
            </a:pPr>
            <a:r>
              <a:rPr lang="ru-RU" sz="2400" b="1" i="1" dirty="0" smtClean="0"/>
              <a:t>Виды лихорадки по высоте температуры тела:</a:t>
            </a:r>
          </a:p>
          <a:p>
            <a:pPr algn="ctr">
              <a:buNone/>
            </a:pPr>
            <a:endParaRPr lang="ru-RU" dirty="0" smtClean="0"/>
          </a:p>
          <a:p>
            <a:pPr lvl="0"/>
            <a:r>
              <a:rPr lang="ru-RU" sz="2000" b="1" i="1" dirty="0" smtClean="0"/>
              <a:t>Субфебрильная</a:t>
            </a:r>
            <a:r>
              <a:rPr lang="ru-RU" sz="2000" dirty="0" smtClean="0"/>
              <a:t> -  37,1-38,0</a:t>
            </a:r>
            <a:r>
              <a:rPr lang="ru-RU" sz="2000" baseline="30000" dirty="0" smtClean="0"/>
              <a:t>0</a:t>
            </a:r>
            <a:r>
              <a:rPr lang="ru-RU" sz="2000" dirty="0" smtClean="0"/>
              <a:t>С.</a:t>
            </a:r>
          </a:p>
          <a:p>
            <a:pPr lvl="0"/>
            <a:r>
              <a:rPr lang="ru-RU" sz="2000" b="1" i="1" dirty="0" err="1" smtClean="0"/>
              <a:t>Фебрильная</a:t>
            </a:r>
            <a:r>
              <a:rPr lang="ru-RU" sz="2000" dirty="0" smtClean="0"/>
              <a:t> - 38,1-39,0</a:t>
            </a:r>
            <a:r>
              <a:rPr lang="ru-RU" sz="2000" baseline="30000" dirty="0" smtClean="0"/>
              <a:t>0</a:t>
            </a:r>
            <a:r>
              <a:rPr lang="ru-RU" sz="2000" dirty="0" smtClean="0"/>
              <a:t>С.</a:t>
            </a:r>
          </a:p>
          <a:p>
            <a:pPr lvl="0"/>
            <a:r>
              <a:rPr lang="ru-RU" sz="2000" b="1" i="1" dirty="0" err="1" smtClean="0"/>
              <a:t>Пиретическая</a:t>
            </a:r>
            <a:r>
              <a:rPr lang="ru-RU" sz="2000" b="1" i="1" dirty="0" smtClean="0"/>
              <a:t> (высокая)</a:t>
            </a:r>
            <a:r>
              <a:rPr lang="ru-RU" sz="2000" dirty="0" smtClean="0"/>
              <a:t> - 39,1-41,0</a:t>
            </a:r>
            <a:r>
              <a:rPr lang="ru-RU" sz="2000" baseline="30000" dirty="0" smtClean="0"/>
              <a:t>0</a:t>
            </a:r>
            <a:r>
              <a:rPr lang="ru-RU" sz="2000" dirty="0" smtClean="0"/>
              <a:t>С.</a:t>
            </a:r>
          </a:p>
          <a:p>
            <a:pPr lvl="0"/>
            <a:r>
              <a:rPr lang="ru-RU" sz="2000" b="1" i="1" dirty="0" smtClean="0"/>
              <a:t>Гиперпиретическая (сверхвысокая)</a:t>
            </a:r>
            <a:r>
              <a:rPr lang="ru-RU" sz="2000" dirty="0" smtClean="0"/>
              <a:t> – выше 41,0</a:t>
            </a:r>
            <a:r>
              <a:rPr lang="ru-RU" sz="2000" baseline="30000" dirty="0" smtClean="0"/>
              <a:t>0</a:t>
            </a:r>
            <a:r>
              <a:rPr lang="ru-RU" sz="2000" dirty="0" smtClean="0"/>
              <a:t>С.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16632"/>
            <a:ext cx="6589199" cy="57264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Лихорадка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00941" y="1819746"/>
            <a:ext cx="33794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ru-RU" sz="2400" b="1" dirty="0"/>
              <a:t>Периоды лихорадки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363320" y="5727372"/>
            <a:ext cx="7696438" cy="19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V="1">
            <a:off x="1359737" y="4292153"/>
            <a:ext cx="1745623" cy="1425133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1319902" y="2888873"/>
            <a:ext cx="43418" cy="28524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одзаголовок 28"/>
          <p:cNvSpPr>
            <a:spLocks noGrp="1"/>
          </p:cNvSpPr>
          <p:nvPr/>
        </p:nvSpPr>
        <p:spPr>
          <a:xfrm>
            <a:off x="3112424" y="3447368"/>
            <a:ext cx="2810055" cy="79135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tx1"/>
                </a:solidFill>
              </a:rPr>
              <a:t>2. Период постоянства температуры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одзаголовок 28"/>
          <p:cNvSpPr txBox="1">
            <a:spLocks/>
          </p:cNvSpPr>
          <p:nvPr/>
        </p:nvSpPr>
        <p:spPr>
          <a:xfrm>
            <a:off x="1286072" y="3364800"/>
            <a:ext cx="1764108" cy="11950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Период подъема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температуры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Подзаголовок 28"/>
          <p:cNvSpPr txBox="1">
            <a:spLocks/>
          </p:cNvSpPr>
          <p:nvPr/>
        </p:nvSpPr>
        <p:spPr>
          <a:xfrm>
            <a:off x="6623554" y="3773579"/>
            <a:ext cx="2040922" cy="88597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Период снижения температуры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Подзаголовок 28"/>
          <p:cNvSpPr txBox="1">
            <a:spLocks/>
          </p:cNvSpPr>
          <p:nvPr/>
        </p:nvSpPr>
        <p:spPr>
          <a:xfrm>
            <a:off x="5114131" y="4897962"/>
            <a:ext cx="1471606" cy="39053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Кризис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Подзаголовок 28"/>
          <p:cNvSpPr txBox="1">
            <a:spLocks/>
          </p:cNvSpPr>
          <p:nvPr/>
        </p:nvSpPr>
        <p:spPr>
          <a:xfrm>
            <a:off x="6589937" y="5057135"/>
            <a:ext cx="1471606" cy="39053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dirty="0" smtClean="0"/>
              <a:t>Лизис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Подзаголовок 28"/>
          <p:cNvSpPr txBox="1">
            <a:spLocks/>
          </p:cNvSpPr>
          <p:nvPr/>
        </p:nvSpPr>
        <p:spPr>
          <a:xfrm>
            <a:off x="3857504" y="5803648"/>
            <a:ext cx="1471606" cy="39053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время</a:t>
            </a:r>
            <a:endParaRPr kumimoji="0" lang="ru-RU" sz="32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Подзаголовок 28"/>
          <p:cNvSpPr txBox="1">
            <a:spLocks/>
          </p:cNvSpPr>
          <p:nvPr/>
        </p:nvSpPr>
        <p:spPr>
          <a:xfrm rot="16200000">
            <a:off x="99907" y="4334408"/>
            <a:ext cx="1971672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температура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3105360" y="4281926"/>
            <a:ext cx="3032243" cy="33179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6082747" y="4298515"/>
            <a:ext cx="2944846" cy="1459101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6104348" y="4315105"/>
            <a:ext cx="594116" cy="1436254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9076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69269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Лихорадка</a:t>
            </a:r>
            <a:endParaRPr lang="ru-RU" b="1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34859" y="1790520"/>
            <a:ext cx="5109870" cy="2276087"/>
          </a:xfrm>
        </p:spPr>
        <p:txBody>
          <a:bodyPr>
            <a:noAutofit/>
          </a:bodyPr>
          <a:lstStyle/>
          <a:p>
            <a:r>
              <a:rPr lang="ru-RU" sz="2400" dirty="0" smtClean="0"/>
              <a:t>У пациента озноб, общее недомогание, разбитость, ломота в теле. </a:t>
            </a:r>
          </a:p>
          <a:p>
            <a:r>
              <a:rPr lang="ru-RU" sz="2400" dirty="0" smtClean="0"/>
              <a:t>При осмотре дрожь, кожа бледная, холодная на ощупь. </a:t>
            </a:r>
          </a:p>
          <a:p>
            <a:pPr>
              <a:buNone/>
            </a:pPr>
            <a:endParaRPr lang="ru-RU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235" y="2348880"/>
            <a:ext cx="2257440" cy="33861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02" y="4671546"/>
            <a:ext cx="2013420" cy="17357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372392"/>
            <a:ext cx="1593185" cy="116700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47664" y="692696"/>
            <a:ext cx="847223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/>
              <a:t>1 период</a:t>
            </a:r>
            <a:r>
              <a:rPr lang="ru-RU" sz="2400" dirty="0"/>
              <a:t> </a:t>
            </a:r>
            <a:r>
              <a:rPr lang="ru-RU" sz="2400" dirty="0" smtClean="0"/>
              <a:t>– период </a:t>
            </a:r>
            <a:r>
              <a:rPr lang="ru-RU" sz="2400" dirty="0"/>
              <a:t>подъема температуры тела. </a:t>
            </a:r>
            <a:endParaRPr lang="ru-RU" sz="2400" dirty="0" smtClean="0"/>
          </a:p>
          <a:p>
            <a:pPr algn="ctr">
              <a:buNone/>
            </a:pPr>
            <a:r>
              <a:rPr lang="ru-RU" dirty="0" smtClean="0"/>
              <a:t>Теплопродукция </a:t>
            </a:r>
            <a:r>
              <a:rPr lang="ru-RU" dirty="0"/>
              <a:t>преобладает над теплоотдачей.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484" y="5114571"/>
            <a:ext cx="2486794" cy="159450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64704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Лихорадка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761573" y="1628800"/>
            <a:ext cx="8229600" cy="304685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342900" algn="ctr">
              <a:buNone/>
            </a:pPr>
            <a:r>
              <a:rPr lang="ru-RU" b="1" i="1" dirty="0" smtClean="0"/>
              <a:t>План сестринских вмешательств:</a:t>
            </a:r>
          </a:p>
          <a:p>
            <a:pPr marL="0" indent="342900">
              <a:buNone/>
            </a:pPr>
            <a:r>
              <a:rPr lang="ru-RU" b="1" i="1" u="sng" dirty="0" smtClean="0"/>
              <a:t>Цель</a:t>
            </a:r>
            <a:r>
              <a:rPr lang="ru-RU" i="1" u="sng" dirty="0" smtClean="0"/>
              <a:t> </a:t>
            </a:r>
            <a:r>
              <a:rPr lang="ru-RU" b="1" i="1" u="sng" dirty="0" smtClean="0"/>
              <a:t>сестринского ухода</a:t>
            </a:r>
            <a:r>
              <a:rPr lang="ru-RU" b="1" u="sng" dirty="0" smtClean="0"/>
              <a:t>: </a:t>
            </a:r>
            <a:r>
              <a:rPr lang="ru-RU" u="sng" dirty="0" smtClean="0"/>
              <a:t>облегчить состояние пациента.</a:t>
            </a:r>
            <a:endParaRPr lang="en-US" u="sng" dirty="0" smtClean="0"/>
          </a:p>
          <a:p>
            <a:pPr marL="0" indent="342900">
              <a:buNone/>
            </a:pPr>
            <a:endParaRPr lang="ru-RU" u="sng" dirty="0" smtClean="0"/>
          </a:p>
          <a:p>
            <a:pPr marL="0" indent="342900"/>
            <a:r>
              <a:rPr lang="ru-RU" dirty="0" smtClean="0"/>
              <a:t>Создать покой (постельный режим, тишина, приглушенный свет)</a:t>
            </a:r>
          </a:p>
          <a:p>
            <a:pPr marL="0" indent="342900"/>
            <a:r>
              <a:rPr lang="ru-RU" dirty="0" smtClean="0"/>
              <a:t>Укрыть, применить грелки к ногам, обеспечить горячее питье</a:t>
            </a:r>
          </a:p>
          <a:p>
            <a:pPr marL="0" indent="342900"/>
            <a:r>
              <a:rPr lang="ru-RU" dirty="0" smtClean="0"/>
              <a:t>Вести наблюдение за общим состоянием, Т, АД, </a:t>
            </a:r>
            <a:r>
              <a:rPr lang="en-US" dirty="0" smtClean="0"/>
              <a:t>PS</a:t>
            </a:r>
            <a:r>
              <a:rPr lang="ru-RU" dirty="0" smtClean="0"/>
              <a:t>, ЧДД.</a:t>
            </a:r>
          </a:p>
          <a:p>
            <a:pPr marL="0" indent="342900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454" y="5280326"/>
            <a:ext cx="2428875" cy="14287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3" y="4889341"/>
            <a:ext cx="1819735" cy="18197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20626" y="692696"/>
            <a:ext cx="847223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/>
              <a:t>1 период</a:t>
            </a:r>
            <a:r>
              <a:rPr lang="ru-RU" sz="2400" dirty="0"/>
              <a:t> </a:t>
            </a:r>
            <a:r>
              <a:rPr lang="ru-RU" sz="2400" dirty="0" smtClean="0"/>
              <a:t>– период </a:t>
            </a:r>
            <a:r>
              <a:rPr lang="ru-RU" sz="2400" dirty="0"/>
              <a:t>подъема температуры тела. </a:t>
            </a:r>
            <a:endParaRPr lang="ru-RU" sz="2400" dirty="0" smtClean="0"/>
          </a:p>
          <a:p>
            <a:pPr algn="ctr">
              <a:buNone/>
            </a:pPr>
            <a:r>
              <a:rPr lang="ru-RU" dirty="0" smtClean="0"/>
              <a:t>Теплопродукция </a:t>
            </a:r>
            <a:r>
              <a:rPr lang="ru-RU" dirty="0"/>
              <a:t>преобладает над теплоотдачей.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783306"/>
            <a:ext cx="3225813" cy="2152222"/>
          </a:xfrm>
          <a:prstGeom prst="rect">
            <a:avLst/>
          </a:prstGeom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2155875"/>
            <a:ext cx="8858312" cy="1152128"/>
          </a:xfrm>
        </p:spPr>
        <p:txBody>
          <a:bodyPr/>
          <a:lstStyle/>
          <a:p>
            <a:r>
              <a:rPr lang="ru-RU" dirty="0" smtClean="0"/>
              <a:t>У пациента жар, снижение аппетита, сухость во рту. </a:t>
            </a:r>
          </a:p>
          <a:p>
            <a:r>
              <a:rPr lang="ru-RU" dirty="0" smtClean="0"/>
              <a:t>При осмотре гиперемия лица, кожа горячая. При высокой температуре возможны бред, галлюцинации.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7" name="Заголовок 2"/>
          <p:cNvSpPr txBox="1">
            <a:spLocks/>
          </p:cNvSpPr>
          <p:nvPr/>
        </p:nvSpPr>
        <p:spPr>
          <a:xfrm>
            <a:off x="1620310" y="-6948"/>
            <a:ext cx="5744679" cy="6623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/>
              <a:t>Лихорадка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62228" y="547688"/>
            <a:ext cx="8144832" cy="1369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400" b="1" i="1" dirty="0" smtClean="0"/>
              <a:t>2</a:t>
            </a:r>
            <a:r>
              <a:rPr lang="ru-RU" sz="2400" b="1" i="1" dirty="0" smtClean="0"/>
              <a:t> </a:t>
            </a:r>
            <a:r>
              <a:rPr lang="ru-RU" sz="2400" b="1" i="1" dirty="0"/>
              <a:t>период</a:t>
            </a:r>
            <a:r>
              <a:rPr lang="ru-RU" sz="2400" dirty="0"/>
              <a:t> </a:t>
            </a:r>
            <a:endParaRPr lang="ru-RU" sz="2400" dirty="0" smtClean="0"/>
          </a:p>
          <a:p>
            <a:pPr>
              <a:buNone/>
            </a:pPr>
            <a:r>
              <a:rPr lang="ru-RU" sz="2300" dirty="0" smtClean="0"/>
              <a:t>– период относительного постоянства </a:t>
            </a:r>
            <a:r>
              <a:rPr lang="ru-RU" sz="2300" dirty="0"/>
              <a:t>температуры </a:t>
            </a:r>
            <a:endParaRPr lang="ru-RU" sz="23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Теплопродукция </a:t>
            </a:r>
            <a:r>
              <a:rPr lang="ru-RU" dirty="0"/>
              <a:t>уравновешивается с нарастающей теплоотдачей.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48" y="3917423"/>
            <a:ext cx="2143125" cy="1428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426" y="5384077"/>
            <a:ext cx="1866325" cy="126910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641" y="3892847"/>
            <a:ext cx="2343150" cy="19526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677" y="5361019"/>
            <a:ext cx="1393117" cy="13931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7505" y="1467514"/>
            <a:ext cx="5308966" cy="541972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1400" b="1" i="1" dirty="0" smtClean="0"/>
              <a:t>План сестринских вмешательств:</a:t>
            </a:r>
            <a:endParaRPr lang="ru-RU" sz="1400" b="1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1400" b="1" i="1" u="sng" dirty="0" smtClean="0"/>
              <a:t>Цель сестринского ухода:</a:t>
            </a:r>
            <a:r>
              <a:rPr lang="ru-RU" sz="1400" b="1" u="sng" dirty="0" smtClean="0"/>
              <a:t> </a:t>
            </a:r>
            <a:r>
              <a:rPr lang="ru-RU" sz="1400" u="sng" dirty="0" smtClean="0"/>
              <a:t>способствовать снижению температуры, предотвращать осложнения.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Обеспечить условия для соблюдения постельного режима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Укрыть пациента легкой простыней, 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Обтирать кожу легкоиспаряющимися жидкостями, применять пузырь со  льдом или холодный компресс к голове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Обеспечить витаминизированным прохладным питьем – не менее 1,5-2л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Кормить жидкой, полужидкой легкоусвояемой пищей  5-6 раз в день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Орошать слизистую полости рта и губы водой, смазывать губы глицерином, 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Вести динамичное наблюдение за общим состоянием, Т, АД, </a:t>
            </a:r>
            <a:r>
              <a:rPr lang="en-US" sz="1400" dirty="0" smtClean="0"/>
              <a:t>PS</a:t>
            </a:r>
            <a:r>
              <a:rPr lang="ru-RU" sz="1400" dirty="0" smtClean="0"/>
              <a:t>, ЧДД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Контролировать физиологические отправления (особенно диурез)</a:t>
            </a:r>
          </a:p>
          <a:p>
            <a:pPr marL="0" indent="342900">
              <a:lnSpc>
                <a:spcPct val="120000"/>
              </a:lnSpc>
            </a:pPr>
            <a:r>
              <a:rPr lang="ru-RU" sz="1400" dirty="0" smtClean="0"/>
              <a:t>По назначению врача при температуре выше 39</a:t>
            </a:r>
            <a:r>
              <a:rPr lang="ru-RU" sz="1400" baseline="30000" dirty="0" smtClean="0"/>
              <a:t>0</a:t>
            </a:r>
            <a:r>
              <a:rPr lang="ru-RU" sz="1400" dirty="0" smtClean="0"/>
              <a:t>С вводить жаропонижающие средства</a:t>
            </a:r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597" y="1807922"/>
            <a:ext cx="1616346" cy="1176951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285720" y="-30318"/>
            <a:ext cx="8229600" cy="6926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/>
              <a:t>Лихорадка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99834" y="390296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400" b="1" i="1" dirty="0" smtClean="0"/>
              <a:t>2</a:t>
            </a:r>
            <a:r>
              <a:rPr lang="ru-RU" sz="2400" b="1" i="1" dirty="0" smtClean="0"/>
              <a:t> </a:t>
            </a:r>
            <a:r>
              <a:rPr lang="ru-RU" sz="2400" b="1" i="1" dirty="0"/>
              <a:t>период</a:t>
            </a:r>
            <a:r>
              <a:rPr lang="ru-RU" sz="2400" dirty="0"/>
              <a:t> </a:t>
            </a:r>
            <a:endParaRPr lang="ru-RU" sz="2400" dirty="0" smtClean="0"/>
          </a:p>
          <a:p>
            <a:pPr>
              <a:buNone/>
            </a:pPr>
            <a:r>
              <a:rPr lang="ru-RU" sz="2300" dirty="0" smtClean="0"/>
              <a:t>– период относительного постоянства </a:t>
            </a:r>
            <a:r>
              <a:rPr lang="ru-RU" sz="2300" dirty="0"/>
              <a:t>температуры </a:t>
            </a:r>
            <a:endParaRPr lang="ru-RU" sz="2300" dirty="0" smtClean="0"/>
          </a:p>
          <a:p>
            <a:pPr algn="ctr">
              <a:buNone/>
            </a:pPr>
            <a:r>
              <a:rPr lang="ru-RU" sz="1600" dirty="0" smtClean="0"/>
              <a:t>Теплопродукция </a:t>
            </a:r>
            <a:r>
              <a:rPr lang="ru-RU" sz="1600" dirty="0"/>
              <a:t>уравновешивается с нарастающей теплоотдачей.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7348" t="2193" r="10565" b="21086"/>
          <a:stretch/>
        </p:blipFill>
        <p:spPr>
          <a:xfrm>
            <a:off x="6777201" y="1662029"/>
            <a:ext cx="1080119" cy="15751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254" y="2960297"/>
            <a:ext cx="1767971" cy="11096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249" y="1942765"/>
            <a:ext cx="1277983" cy="1294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123" y="5495352"/>
            <a:ext cx="1805739" cy="1086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276" y="4389578"/>
            <a:ext cx="2143125" cy="14287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053" y="4215632"/>
            <a:ext cx="1704223" cy="128125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471" y="5534280"/>
            <a:ext cx="1571005" cy="104733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276" y="3100852"/>
            <a:ext cx="2035342" cy="13273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27584" y="2132856"/>
            <a:ext cx="8316416" cy="22100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/>
              <a:t>Температура тела может снижаться </a:t>
            </a:r>
          </a:p>
          <a:p>
            <a:r>
              <a:rPr lang="ru-RU" sz="2200" dirty="0" smtClean="0"/>
              <a:t>постепенно (</a:t>
            </a:r>
            <a:r>
              <a:rPr lang="ru-RU" sz="2200" b="1" i="1" dirty="0" smtClean="0"/>
              <a:t>лизис</a:t>
            </a:r>
            <a:r>
              <a:rPr lang="ru-RU" sz="2200" dirty="0" smtClean="0"/>
              <a:t>) – оптимально для пациента. </a:t>
            </a:r>
          </a:p>
          <a:p>
            <a:r>
              <a:rPr lang="ru-RU" sz="2200" dirty="0" smtClean="0"/>
              <a:t>резко, в течение нескольких часов (</a:t>
            </a:r>
            <a:r>
              <a:rPr lang="ru-RU" sz="2200" b="1" i="1" dirty="0" smtClean="0"/>
              <a:t>кризис</a:t>
            </a:r>
            <a:r>
              <a:rPr lang="ru-RU" sz="2200" dirty="0" smtClean="0"/>
              <a:t>) – может осложниться снижением сосудистого тонуса, резким падением АД, вплоть до коллапса.</a:t>
            </a:r>
            <a:endParaRPr lang="ru-RU" sz="2200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1763688" y="20529"/>
            <a:ext cx="5744679" cy="6623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/>
              <a:t>Лихорадка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803151"/>
            <a:ext cx="71982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 smtClean="0"/>
              <a:t>3 </a:t>
            </a:r>
            <a:r>
              <a:rPr lang="ru-RU" sz="2400" b="1" i="1" dirty="0"/>
              <a:t>период</a:t>
            </a:r>
            <a:r>
              <a:rPr lang="ru-RU" sz="2400" dirty="0"/>
              <a:t> </a:t>
            </a:r>
            <a:r>
              <a:rPr lang="ru-RU" sz="2300" dirty="0" smtClean="0"/>
              <a:t>– период снижения температуры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/>
              <a:t>Теплопродукция уменьшена по сравнению с теплоотдачей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314207"/>
            <a:ext cx="2622642" cy="17484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594" y="4941168"/>
            <a:ext cx="1934241" cy="17167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315822" y="1972702"/>
            <a:ext cx="4573742" cy="5212519"/>
          </a:xfrm>
        </p:spPr>
        <p:txBody>
          <a:bodyPr>
            <a:normAutofit/>
          </a:bodyPr>
          <a:lstStyle/>
          <a:p>
            <a:pPr marL="0" indent="342900" algn="ctr">
              <a:buNone/>
            </a:pPr>
            <a:r>
              <a:rPr lang="ru-RU" b="1" i="1" dirty="0" smtClean="0"/>
              <a:t>Сестринские вмешательства при лизисе:</a:t>
            </a:r>
          </a:p>
          <a:p>
            <a:pPr marL="0" indent="342900">
              <a:buNone/>
            </a:pPr>
            <a:r>
              <a:rPr lang="ru-RU" b="1" i="1" u="sng" dirty="0" smtClean="0"/>
              <a:t>Цель сестринского ухода</a:t>
            </a:r>
            <a:r>
              <a:rPr lang="ru-RU" b="1" u="sng" dirty="0" smtClean="0"/>
              <a:t>: </a:t>
            </a:r>
            <a:r>
              <a:rPr lang="ru-RU" u="sng" dirty="0" smtClean="0"/>
              <a:t>создание комфортных условий, не допустить осложнений</a:t>
            </a:r>
          </a:p>
          <a:p>
            <a:pPr marL="0" indent="342900">
              <a:buNone/>
            </a:pPr>
            <a:endParaRPr lang="ru-RU" dirty="0" smtClean="0"/>
          </a:p>
          <a:p>
            <a:pPr marL="0" indent="342900"/>
            <a:r>
              <a:rPr lang="ru-RU" sz="2000" dirty="0" smtClean="0"/>
              <a:t>Обеспечить смену нательного и постельного белья при необходимости, исключить сквозняки</a:t>
            </a:r>
          </a:p>
          <a:p>
            <a:pPr marL="0" indent="342900"/>
            <a:r>
              <a:rPr lang="ru-RU" sz="2000" dirty="0" smtClean="0"/>
              <a:t>Обеспечить адекватное питье и питание</a:t>
            </a:r>
          </a:p>
          <a:p>
            <a:pPr marL="0" indent="342900"/>
            <a:r>
              <a:rPr lang="ru-RU" sz="2000" dirty="0" smtClean="0"/>
              <a:t>Вести наблюдение за общим состоянием, Т, АД, </a:t>
            </a:r>
            <a:r>
              <a:rPr lang="en-US" sz="2000" dirty="0" smtClean="0"/>
              <a:t>PS</a:t>
            </a:r>
            <a:r>
              <a:rPr lang="ru-RU" sz="2000" dirty="0" smtClean="0"/>
              <a:t>, ЧДД.</a:t>
            </a:r>
            <a:endParaRPr lang="ru-RU" sz="2000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1763688" y="20529"/>
            <a:ext cx="5744679" cy="6623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/>
              <a:t>Лихорадка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80655" y="770272"/>
            <a:ext cx="719820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 smtClean="0"/>
              <a:t>3 </a:t>
            </a:r>
            <a:r>
              <a:rPr lang="ru-RU" sz="2400" b="1" i="1" dirty="0"/>
              <a:t>период</a:t>
            </a:r>
            <a:r>
              <a:rPr lang="ru-RU" sz="2400" dirty="0"/>
              <a:t> </a:t>
            </a:r>
            <a:r>
              <a:rPr lang="ru-RU" sz="2300" dirty="0" smtClean="0"/>
              <a:t>– период снижения температуры</a:t>
            </a:r>
          </a:p>
          <a:p>
            <a:pPr algn="ctr">
              <a:buNone/>
            </a:pPr>
            <a:endParaRPr lang="ru-RU" sz="2300" b="1" dirty="0" smtClean="0"/>
          </a:p>
          <a:p>
            <a:pPr algn="ctr">
              <a:buNone/>
            </a:pPr>
            <a:r>
              <a:rPr lang="ru-RU" sz="2300" b="1" dirty="0" smtClean="0"/>
              <a:t>Лизис</a:t>
            </a:r>
            <a:endParaRPr lang="ru-RU" b="1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817" y="2339231"/>
            <a:ext cx="2173057" cy="1629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359" y="4905128"/>
            <a:ext cx="1905000" cy="14287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899" y="3789040"/>
            <a:ext cx="1905000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3968" y="1972702"/>
            <a:ext cx="4860032" cy="488529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i="1" dirty="0" smtClean="0"/>
              <a:t>Сестринские вмешательства при кризисе:</a:t>
            </a:r>
            <a:endParaRPr lang="ru-RU" dirty="0" smtClean="0"/>
          </a:p>
          <a:p>
            <a:pPr>
              <a:buNone/>
            </a:pPr>
            <a:r>
              <a:rPr lang="ru-RU" b="1" i="1" u="sng" dirty="0" smtClean="0"/>
              <a:t>Цель сестринского ухода</a:t>
            </a:r>
            <a:r>
              <a:rPr lang="ru-RU" b="1" u="sng" dirty="0" smtClean="0"/>
              <a:t>: </a:t>
            </a:r>
            <a:r>
              <a:rPr lang="ru-RU" u="sng" dirty="0" smtClean="0"/>
              <a:t>не допустить острую сосудистую недостаточность</a:t>
            </a:r>
          </a:p>
          <a:p>
            <a:pPr>
              <a:buNone/>
            </a:pPr>
            <a:endParaRPr lang="ru-RU" sz="1400" dirty="0" smtClean="0"/>
          </a:p>
          <a:p>
            <a:r>
              <a:rPr lang="ru-RU" sz="1900" dirty="0" smtClean="0"/>
              <a:t>Вызвать врача через посредника</a:t>
            </a:r>
          </a:p>
          <a:p>
            <a:r>
              <a:rPr lang="ru-RU" sz="1900" dirty="0" smtClean="0"/>
              <a:t>Уложить пациента горизонтально, без подушки</a:t>
            </a:r>
          </a:p>
          <a:p>
            <a:r>
              <a:rPr lang="ru-RU" sz="1900" dirty="0" smtClean="0"/>
              <a:t>Укрыть, приложить к ступням грелку</a:t>
            </a:r>
          </a:p>
          <a:p>
            <a:r>
              <a:rPr lang="ru-RU" sz="1900" dirty="0" smtClean="0"/>
              <a:t>Напоить горячим кофе, крепким чаем</a:t>
            </a:r>
          </a:p>
          <a:p>
            <a:r>
              <a:rPr lang="ru-RU" sz="1900" dirty="0" smtClean="0"/>
              <a:t>Контролировать гемодинамические показатели (пульс, АД)</a:t>
            </a:r>
          </a:p>
          <a:p>
            <a:r>
              <a:rPr lang="ru-RU" sz="1900" dirty="0" smtClean="0"/>
              <a:t>Приготовить и ввести по назначению врача препараты, повышающие АД</a:t>
            </a:r>
          </a:p>
          <a:p>
            <a:r>
              <a:rPr lang="ru-RU" sz="1900" dirty="0" smtClean="0"/>
              <a:t>Сменить нательное, постельное белье, исключить сквозняки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1763688" y="20529"/>
            <a:ext cx="5744679" cy="6623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/>
              <a:t>Лихорадка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803151"/>
            <a:ext cx="719820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 smtClean="0"/>
              <a:t>3 </a:t>
            </a:r>
            <a:r>
              <a:rPr lang="ru-RU" sz="2400" b="1" i="1" dirty="0"/>
              <a:t>период</a:t>
            </a:r>
            <a:r>
              <a:rPr lang="ru-RU" sz="2400" dirty="0"/>
              <a:t> </a:t>
            </a:r>
            <a:r>
              <a:rPr lang="ru-RU" sz="2300" dirty="0" smtClean="0"/>
              <a:t>– период снижения температуры </a:t>
            </a:r>
          </a:p>
          <a:p>
            <a:pPr>
              <a:buNone/>
            </a:pPr>
            <a:endParaRPr lang="ru-RU" sz="2300" dirty="0"/>
          </a:p>
          <a:p>
            <a:pPr algn="ctr">
              <a:buNone/>
            </a:pPr>
            <a:r>
              <a:rPr lang="ru-RU" sz="2300" b="1" dirty="0" smtClean="0"/>
              <a:t>Кризис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819"/>
          <a:stretch/>
        </p:blipFill>
        <p:spPr>
          <a:xfrm>
            <a:off x="537198" y="2508271"/>
            <a:ext cx="1732900" cy="12679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13" y="3926648"/>
            <a:ext cx="1693437" cy="1085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42" y="4825981"/>
            <a:ext cx="1494462" cy="1411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180" y="2942244"/>
            <a:ext cx="1884182" cy="1733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704" y="5203230"/>
            <a:ext cx="1945118" cy="12837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389" r="16023" b="16001"/>
          <a:stretch/>
        </p:blipFill>
        <p:spPr>
          <a:xfrm>
            <a:off x="2259906" y="1357887"/>
            <a:ext cx="2081475" cy="16432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219423" y="2279173"/>
            <a:ext cx="3938557" cy="4594151"/>
          </a:xfrm>
        </p:spPr>
        <p:txBody>
          <a:bodyPr/>
          <a:lstStyle/>
          <a:p>
            <a:pPr marL="0" indent="342900">
              <a:buNone/>
            </a:pPr>
            <a:r>
              <a:rPr lang="ru-RU" b="1" dirty="0" smtClean="0"/>
              <a:t>Проявления коллапса: </a:t>
            </a:r>
          </a:p>
          <a:p>
            <a:pPr marL="0" indent="342900">
              <a:buNone/>
            </a:pPr>
            <a:endParaRPr lang="ru-RU" dirty="0" smtClean="0"/>
          </a:p>
          <a:p>
            <a:r>
              <a:rPr lang="ru-RU" dirty="0" smtClean="0"/>
              <a:t>слабость</a:t>
            </a:r>
          </a:p>
          <a:p>
            <a:r>
              <a:rPr lang="ru-RU" dirty="0" smtClean="0"/>
              <a:t>головокружение</a:t>
            </a:r>
          </a:p>
          <a:p>
            <a:r>
              <a:rPr lang="ru-RU" dirty="0" smtClean="0"/>
              <a:t>шум в ушах</a:t>
            </a:r>
          </a:p>
          <a:p>
            <a:r>
              <a:rPr lang="ru-RU" dirty="0" smtClean="0"/>
              <a:t>снижение остроты зрения. </a:t>
            </a:r>
          </a:p>
          <a:p>
            <a:r>
              <a:rPr lang="ru-RU" dirty="0" smtClean="0"/>
              <a:t>кожа пациента бледная, липкий пот, </a:t>
            </a:r>
          </a:p>
          <a:p>
            <a:r>
              <a:rPr lang="ru-RU" dirty="0" smtClean="0"/>
              <a:t>пульс учащен, нитевидный, </a:t>
            </a:r>
          </a:p>
          <a:p>
            <a:r>
              <a:rPr lang="ru-RU" dirty="0" smtClean="0"/>
              <a:t>АД резко снижено (систолическое до 80мм. </a:t>
            </a:r>
            <a:r>
              <a:rPr lang="ru-RU" dirty="0" err="1" smtClean="0"/>
              <a:t>рт</a:t>
            </a:r>
            <a:r>
              <a:rPr lang="ru-RU" dirty="0" smtClean="0"/>
              <a:t>. ст.).. </a:t>
            </a:r>
            <a:endParaRPr lang="ru-RU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1763688" y="20529"/>
            <a:ext cx="5744679" cy="6623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/>
              <a:t>Лихорадка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49708" y="786521"/>
            <a:ext cx="14943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/>
              <a:t>Коллапс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248186"/>
            <a:ext cx="86764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/>
            <a:r>
              <a:rPr lang="ru-RU" sz="2000" dirty="0"/>
              <a:t> – проявление острой сосудистой недостаточности с резким снижением АД и расстройством периферического кровообращения.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73811"/>
            <a:ext cx="2731348" cy="10714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03" y="2579380"/>
            <a:ext cx="2543941" cy="117889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998" y="3385359"/>
            <a:ext cx="1495425" cy="14287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87" y="1951981"/>
            <a:ext cx="1985794" cy="132386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597" y="5175181"/>
            <a:ext cx="1862801" cy="123992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232" y="5403114"/>
            <a:ext cx="1506117" cy="13367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484784"/>
            <a:ext cx="6589199" cy="4461074"/>
          </a:xfrm>
        </p:spPr>
        <p:txBody>
          <a:bodyPr anchor="ctr">
            <a:normAutofit/>
          </a:bodyPr>
          <a:lstStyle/>
          <a:p>
            <a:pPr algn="ctr"/>
            <a:r>
              <a:rPr lang="ru-RU" sz="6000" b="1" dirty="0" smtClean="0"/>
              <a:t>БЛАГОДАРЮ</a:t>
            </a:r>
            <a:br>
              <a:rPr lang="ru-RU" sz="6000" b="1" dirty="0" smtClean="0"/>
            </a:br>
            <a:r>
              <a:rPr lang="ru-RU" sz="6000" b="1" dirty="0" smtClean="0"/>
              <a:t> ЗА </a:t>
            </a:r>
            <a:br>
              <a:rPr lang="ru-RU" sz="6000" b="1" dirty="0" smtClean="0"/>
            </a:br>
            <a:r>
              <a:rPr lang="ru-RU" sz="6000" b="1" dirty="0" smtClean="0"/>
              <a:t>ВНИМАНИЕ</a:t>
            </a:r>
            <a:endParaRPr lang="ru-RU" sz="6000" b="1" dirty="0"/>
          </a:p>
        </p:txBody>
      </p:sp>
    </p:spTree>
    <p:extLst>
      <p:ext uri="{BB962C8B-B14F-4D97-AF65-F5344CB8AC3E}">
        <p14:creationId xmlns="" xmlns:p14="http://schemas.microsoft.com/office/powerpoint/2010/main" val="2434928730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414</TotalTime>
  <Words>1418</Words>
  <Application>Microsoft Office PowerPoint</Application>
  <PresentationFormat>Экран (4:3)</PresentationFormat>
  <Paragraphs>226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Легкий дым</vt:lpstr>
      <vt:lpstr>Сестринское обследование пациента   Термометрия  Уход при лихорадке</vt:lpstr>
      <vt:lpstr>Субъективное обследование</vt:lpstr>
      <vt:lpstr>Субъективное обследование</vt:lpstr>
      <vt:lpstr>Объективное обследование</vt:lpstr>
      <vt:lpstr>Объективное обследование</vt:lpstr>
      <vt:lpstr>Объективное обследование</vt:lpstr>
      <vt:lpstr>Объективное обследование</vt:lpstr>
      <vt:lpstr>Объективное обследование</vt:lpstr>
      <vt:lpstr>Объективное обследование</vt:lpstr>
      <vt:lpstr>Объективное обследование</vt:lpstr>
      <vt:lpstr>Определение степени тяжести состояние пациента</vt:lpstr>
      <vt:lpstr>Оценка сознания</vt:lpstr>
      <vt:lpstr>Оценка сознания</vt:lpstr>
      <vt:lpstr>Оценка сознания</vt:lpstr>
      <vt:lpstr>Термометрия</vt:lpstr>
      <vt:lpstr>Термометрия</vt:lpstr>
      <vt:lpstr>Термометрия</vt:lpstr>
      <vt:lpstr>Терморегуляция</vt:lpstr>
      <vt:lpstr>Терморегуляция</vt:lpstr>
      <vt:lpstr>Лихорадка</vt:lpstr>
      <vt:lpstr>Лихорадка</vt:lpstr>
      <vt:lpstr>Лихорадка</vt:lpstr>
      <vt:lpstr>Лихорадка</vt:lpstr>
      <vt:lpstr>Лихорадка</vt:lpstr>
      <vt:lpstr>Слайд 25</vt:lpstr>
      <vt:lpstr>Слайд 26</vt:lpstr>
      <vt:lpstr>Слайд 27</vt:lpstr>
      <vt:lpstr>Слайд 28</vt:lpstr>
      <vt:lpstr>Слайд 29</vt:lpstr>
      <vt:lpstr>Слайд 30</vt:lpstr>
      <vt:lpstr>БЛАГОДАРЮ  ЗА  ВНИМАНИЕ</vt:lpstr>
    </vt:vector>
  </TitlesOfParts>
  <Company>АСУ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Сестринское обследование пациента.  Термометрия.  Уход при лихорадке</dc:title>
  <dc:creator>Пользователь</dc:creator>
  <cp:lastModifiedBy>Мой компьютер</cp:lastModifiedBy>
  <cp:revision>53</cp:revision>
  <dcterms:created xsi:type="dcterms:W3CDTF">2013-01-18T19:07:44Z</dcterms:created>
  <dcterms:modified xsi:type="dcterms:W3CDTF">2014-02-21T06:49:09Z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